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70.xml" ContentType="application/vnd.openxmlformats-officedocument.presentationml.slide+xml"/>
  <Override PartName="/ppt/slides/slide110.xml" ContentType="application/vnd.openxmlformats-officedocument.presentationml.slide+xml"/>
  <Override PartName="/ppt/slides/slide260.xml" ContentType="application/vnd.openxmlformats-officedocument.presentationml.slide+xml"/>
  <Override PartName="/ppt/slides/slide280.xml" ContentType="application/vnd.openxmlformats-officedocument.presentationml.slide+xml"/>
  <Override PartName="/ppt/slides/slide400.xml" ContentType="application/vnd.openxmlformats-officedocument.presentationml.slide+xml"/>
  <Override PartName="/ppt/slides/slide500.xml" ContentType="application/vnd.openxmlformats-officedocument.presentationml.slide+xml"/>
  <Override PartName="/ppt/slideLayouts/slideLayout30.xml" ContentType="application/vnd.openxmlformats-officedocument.presentationml.slideLayout+xml"/>
  <Override PartName="/ppt/notesSlides/notesSlide50.xml" ContentType="application/vnd.openxmlformats-officedocument.presentationml.notesSlide+xml"/>
  <Override PartName="/ppt/slideMasters/slideMaster10.xml" ContentType="application/vnd.openxmlformats-officedocument.presentationml.slideMaster+xml"/>
  <Override PartName="/ppt/notesMasters/notesMaster10.xml" ContentType="application/vnd.openxmlformats-officedocument.presentationml.notesMaster+xml"/>
  <Override PartName="/ppt/slideLayouts/slideLayout80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0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20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573" r:id="rId2"/>
    <p:sldId id="598" r:id="rId3"/>
    <p:sldId id="611" r:id="rId4"/>
    <p:sldId id="599" r:id="rId5"/>
    <p:sldId id="600" r:id="rId6"/>
    <p:sldId id="592" r:id="rId7"/>
    <p:sldId id="576" r:id="rId8"/>
    <p:sldId id="594" r:id="rId9"/>
    <p:sldId id="596" r:id="rId10"/>
    <p:sldId id="595" r:id="rId11"/>
    <p:sldId id="577" r:id="rId12"/>
    <p:sldId id="607" r:id="rId13"/>
    <p:sldId id="608" r:id="rId14"/>
    <p:sldId id="609" r:id="rId15"/>
    <p:sldId id="610" r:id="rId16"/>
    <p:sldId id="545" r:id="rId17"/>
    <p:sldId id="462" r:id="rId18"/>
    <p:sldId id="471" r:id="rId19"/>
    <p:sldId id="463" r:id="rId20"/>
    <p:sldId id="464" r:id="rId21"/>
    <p:sldId id="465" r:id="rId22"/>
    <p:sldId id="466" r:id="rId23"/>
    <p:sldId id="467" r:id="rId24"/>
    <p:sldId id="468" r:id="rId25"/>
    <p:sldId id="472" r:id="rId26"/>
    <p:sldId id="578" r:id="rId27"/>
    <p:sldId id="473" r:id="rId28"/>
    <p:sldId id="580" r:id="rId29"/>
    <p:sldId id="477" r:id="rId30"/>
    <p:sldId id="479" r:id="rId31"/>
    <p:sldId id="480" r:id="rId32"/>
    <p:sldId id="476" r:id="rId33"/>
    <p:sldId id="602" r:id="rId34"/>
    <p:sldId id="603" r:id="rId35"/>
    <p:sldId id="483" r:id="rId36"/>
    <p:sldId id="481" r:id="rId37"/>
    <p:sldId id="604" r:id="rId38"/>
    <p:sldId id="605" r:id="rId39"/>
    <p:sldId id="484" r:id="rId40"/>
    <p:sldId id="581" r:id="rId41"/>
    <p:sldId id="601" r:id="rId42"/>
    <p:sldId id="582" r:id="rId43"/>
    <p:sldId id="584" r:id="rId44"/>
    <p:sldId id="606" r:id="rId45"/>
    <p:sldId id="585" r:id="rId46"/>
    <p:sldId id="586" r:id="rId47"/>
    <p:sldId id="587" r:id="rId48"/>
    <p:sldId id="588" r:id="rId49"/>
    <p:sldId id="589" r:id="rId50"/>
    <p:sldId id="590" r:id="rId51"/>
    <p:sldId id="486" r:id="rId52"/>
    <p:sldId id="574" r:id="rId53"/>
    <p:sldId id="593" r:id="rId54"/>
    <p:sldId id="59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C0743F-152F-4EC5-9A06-3243AC2F8A50}">
          <p14:sldIdLst>
            <p14:sldId id="573"/>
            <p14:sldId id="598"/>
            <p14:sldId id="611"/>
            <p14:sldId id="599"/>
            <p14:sldId id="600"/>
            <p14:sldId id="592"/>
          </p14:sldIdLst>
        </p14:section>
        <p14:section name="Background" id="{08963FEC-0D20-4FB7-AC48-EAB6D186F366}">
          <p14:sldIdLst>
            <p14:sldId id="576"/>
            <p14:sldId id="594"/>
            <p14:sldId id="596"/>
            <p14:sldId id="595"/>
          </p14:sldIdLst>
        </p14:section>
        <p14:section name="Topological Data Analysis" id="{143D8382-0FD8-414B-A74E-B039D8675DE0}">
          <p14:sldIdLst>
            <p14:sldId id="577"/>
            <p14:sldId id="607"/>
            <p14:sldId id="608"/>
            <p14:sldId id="609"/>
            <p14:sldId id="610"/>
            <p14:sldId id="545"/>
            <p14:sldId id="462"/>
            <p14:sldId id="471"/>
            <p14:sldId id="463"/>
            <p14:sldId id="464"/>
            <p14:sldId id="465"/>
            <p14:sldId id="466"/>
            <p14:sldId id="467"/>
            <p14:sldId id="468"/>
            <p14:sldId id="472"/>
          </p14:sldIdLst>
        </p14:section>
        <p14:section name="Research tracks" id="{52D095D9-86B3-4A5B-8A6C-730BB265C06A}">
          <p14:sldIdLst>
            <p14:sldId id="578"/>
            <p14:sldId id="473"/>
          </p14:sldIdLst>
        </p14:section>
        <p14:section name="Case 1: Static brain networks" id="{F8B21051-D0EB-4777-87CA-9E9B8EEA3ED7}">
          <p14:sldIdLst>
            <p14:sldId id="580"/>
            <p14:sldId id="477"/>
            <p14:sldId id="479"/>
            <p14:sldId id="480"/>
            <p14:sldId id="476"/>
            <p14:sldId id="602"/>
            <p14:sldId id="603"/>
            <p14:sldId id="483"/>
            <p14:sldId id="481"/>
            <p14:sldId id="604"/>
            <p14:sldId id="605"/>
            <p14:sldId id="484"/>
          </p14:sldIdLst>
        </p14:section>
        <p14:section name="Case 2: Dynamic brain networks" id="{8C70B39C-1B32-4829-A14C-07EC4AA21B17}">
          <p14:sldIdLst>
            <p14:sldId id="581"/>
            <p14:sldId id="601"/>
            <p14:sldId id="582"/>
            <p14:sldId id="584"/>
            <p14:sldId id="606"/>
            <p14:sldId id="585"/>
            <p14:sldId id="586"/>
            <p14:sldId id="587"/>
            <p14:sldId id="588"/>
            <p14:sldId id="589"/>
          </p14:sldIdLst>
        </p14:section>
        <p14:section name="Conclusion" id="{ED22ACF4-6E5B-46F3-BE5A-B18F8FB119FA}">
          <p14:sldIdLst>
            <p14:sldId id="590"/>
            <p14:sldId id="486"/>
            <p14:sldId id="574"/>
            <p14:sldId id="593"/>
            <p14:sldId id="5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D8E7DB-252C-A1AA-9A67-546009646FF7}" v="348" dt="2024-09-06T16:44:08.550"/>
    <p1510:client id="{1C688622-4A93-53A3-FD33-4274CA042269}" v="152" dt="2024-09-06T05:11:06.838"/>
    <p1510:client id="{1FA78AC5-1CBA-A0FF-0CC1-0CCF1FD38273}" v="256" dt="2024-09-06T04:10:02.119"/>
    <p1510:client id="{20813DC9-9FC1-9C44-9C65-4C5CB9E70958}" v="3" dt="2024-09-06T01:24:53.841"/>
    <p1510:client id="{3BD0032A-4731-C357-36CE-1B0C7E394D0D}" v="40" dt="2024-09-06T03:51:11.516"/>
    <p1510:client id="{B0214524-6000-3F0F-AA52-F8CE498DFEA1}" v="39" dt="2024-09-06T03:10:20.465"/>
    <p1510:client id="{E264AD6E-D978-F028-C9EA-ED313F4B5C28}" v="11" dt="2024-09-06T06:57:34.729"/>
    <p1510:client id="{EFD3E3B6-2EB6-BCCE-9644-FE04EE6BA84A}" v="177" dt="2024-09-06T06:16:16.761"/>
    <p1510:client id="{FE5D688C-5E57-EC25-7E6C-6168581A2199}" v="84" dt="2024-09-06T06:43:04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hyperlink" Target="https://github.com/harp-lab/temporalPH" TargetMode="External"/><Relationship Id="rId1" Type="http://schemas.openxmlformats.org/officeDocument/2006/relationships/hyperlink" Target="https://github.com/harp-lab/brainPH" TargetMode="Externa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arp-lab/temporalPH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github.com/harp-lab/brainPH" TargetMode="External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838844-E655-4CC2-B712-A49CA468C09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87443EF-E089-476A-9D6C-4D84DD482D91}">
      <dgm:prSet/>
      <dgm:spPr/>
      <dgm:t>
        <a:bodyPr/>
        <a:lstStyle/>
        <a:p>
          <a:pPr rtl="0"/>
          <a:r>
            <a:rPr lang="en-US" b="0" dirty="0">
              <a:latin typeface="Aptos Display" panose="02110004020202020204"/>
            </a:rPr>
            <a:t>No need to pick a specific threshold, </a:t>
          </a:r>
          <a:r>
            <a:rPr lang="en-US" b="0" dirty="0"/>
            <a:t>TDA </a:t>
          </a:r>
          <a:r>
            <a:rPr lang="en-US" b="0" dirty="0">
              <a:latin typeface="Aptos Display" panose="02110004020202020204"/>
            </a:rPr>
            <a:t>sweeps the entire threshold space</a:t>
          </a:r>
          <a:endParaRPr lang="en-US" b="0" dirty="0"/>
        </a:p>
      </dgm:t>
    </dgm:pt>
    <dgm:pt modelId="{AF674A0B-D67F-45D3-A8C6-EBA6EE4ED7E0}" type="parTrans" cxnId="{CE4DD2B1-7E57-40B6-959F-FD06F862D4D0}">
      <dgm:prSet/>
      <dgm:spPr/>
      <dgm:t>
        <a:bodyPr/>
        <a:lstStyle/>
        <a:p>
          <a:endParaRPr lang="en-US"/>
        </a:p>
      </dgm:t>
    </dgm:pt>
    <dgm:pt modelId="{39A2F86E-6ACE-47DF-AEF1-4D86EECD9C45}" type="sibTrans" cxnId="{CE4DD2B1-7E57-40B6-959F-FD06F862D4D0}">
      <dgm:prSet/>
      <dgm:spPr/>
      <dgm:t>
        <a:bodyPr/>
        <a:lstStyle/>
        <a:p>
          <a:endParaRPr lang="en-US"/>
        </a:p>
      </dgm:t>
    </dgm:pt>
    <dgm:pt modelId="{97827F13-D90C-4A79-9295-FB6D2C46D169}">
      <dgm:prSet/>
      <dgm:spPr/>
      <dgm:t>
        <a:bodyPr/>
        <a:lstStyle/>
        <a:p>
          <a:r>
            <a:rPr lang="en-US" b="0" dirty="0"/>
            <a:t>Main tool: persistent homology, adapts homology to point cloud</a:t>
          </a:r>
        </a:p>
      </dgm:t>
    </dgm:pt>
    <dgm:pt modelId="{F33DB8F3-49D8-46D1-8CB5-92EA005694E5}" type="parTrans" cxnId="{ACB6F158-4AAE-4E39-80C9-3F917ADCE573}">
      <dgm:prSet/>
      <dgm:spPr/>
      <dgm:t>
        <a:bodyPr/>
        <a:lstStyle/>
        <a:p>
          <a:endParaRPr lang="en-US"/>
        </a:p>
      </dgm:t>
    </dgm:pt>
    <dgm:pt modelId="{30FAC1AD-81BC-4CAC-BE89-8B91AF2984DF}" type="sibTrans" cxnId="{ACB6F158-4AAE-4E39-80C9-3F917ADCE573}">
      <dgm:prSet/>
      <dgm:spPr/>
      <dgm:t>
        <a:bodyPr/>
        <a:lstStyle/>
        <a:p>
          <a:endParaRPr lang="en-US"/>
        </a:p>
      </dgm:t>
    </dgm:pt>
    <dgm:pt modelId="{2BED5D09-7D00-45DF-B95E-D89DC1F4CA61}">
      <dgm:prSet/>
      <dgm:spPr/>
      <dgm:t>
        <a:bodyPr/>
        <a:lstStyle/>
        <a:p>
          <a:pPr rtl="0"/>
          <a:r>
            <a:rPr lang="en-US" b="0" dirty="0">
              <a:latin typeface="Proxima Nova Bl"/>
            </a:rPr>
            <a:t>Analyzes complex</a:t>
          </a:r>
          <a:r>
            <a:rPr lang="en-US" b="0" dirty="0"/>
            <a:t> systems: social networks, brain connectivity, internet</a:t>
          </a:r>
        </a:p>
      </dgm:t>
    </dgm:pt>
    <dgm:pt modelId="{97FC9B69-1BF0-4553-ACD1-258E9092F205}" type="parTrans" cxnId="{9A73499C-7557-418A-B059-D03E32FC72BF}">
      <dgm:prSet/>
      <dgm:spPr/>
      <dgm:t>
        <a:bodyPr/>
        <a:lstStyle/>
        <a:p>
          <a:endParaRPr lang="en-US"/>
        </a:p>
      </dgm:t>
    </dgm:pt>
    <dgm:pt modelId="{9BEFD811-099F-4574-80F2-EF9699F8BD5D}" type="sibTrans" cxnId="{9A73499C-7557-418A-B059-D03E32FC72BF}">
      <dgm:prSet/>
      <dgm:spPr/>
      <dgm:t>
        <a:bodyPr/>
        <a:lstStyle/>
        <a:p>
          <a:endParaRPr lang="en-US"/>
        </a:p>
      </dgm:t>
    </dgm:pt>
    <dgm:pt modelId="{7EC5A3EA-1408-4DB4-A315-756B09E25CCF}">
      <dgm:prSet phldr="0"/>
      <dgm:spPr/>
      <dgm:t>
        <a:bodyPr/>
        <a:lstStyle/>
        <a:p>
          <a:r>
            <a:rPr lang="en-US" b="0" dirty="0"/>
            <a:t>Extracts topological features and visualizes in lower-dimensional space</a:t>
          </a:r>
        </a:p>
      </dgm:t>
    </dgm:pt>
    <dgm:pt modelId="{C4CC948F-4529-4101-B0A8-FCECA6033B06}" type="parTrans" cxnId="{EA19EADA-F062-447A-912E-2F1EBE57B112}">
      <dgm:prSet/>
      <dgm:spPr/>
      <dgm:t>
        <a:bodyPr/>
        <a:lstStyle/>
        <a:p>
          <a:endParaRPr lang="en-US"/>
        </a:p>
      </dgm:t>
    </dgm:pt>
    <dgm:pt modelId="{D38ADB3E-A9F7-42A6-94B6-FD49B5260154}" type="sibTrans" cxnId="{EA19EADA-F062-447A-912E-2F1EBE57B112}">
      <dgm:prSet/>
      <dgm:spPr/>
      <dgm:t>
        <a:bodyPr/>
        <a:lstStyle/>
        <a:p>
          <a:endParaRPr lang="en-US"/>
        </a:p>
      </dgm:t>
    </dgm:pt>
    <dgm:pt modelId="{B03DA246-E2AA-4E57-B491-C2B5AFC8B272}" type="pres">
      <dgm:prSet presAssocID="{F5838844-E655-4CC2-B712-A49CA468C09B}" presName="root" presStyleCnt="0">
        <dgm:presLayoutVars>
          <dgm:dir/>
          <dgm:resizeHandles val="exact"/>
        </dgm:presLayoutVars>
      </dgm:prSet>
      <dgm:spPr/>
    </dgm:pt>
    <dgm:pt modelId="{DEC69093-EC12-40C9-88E5-79DBB09376D7}" type="pres">
      <dgm:prSet presAssocID="{E87443EF-E089-476A-9D6C-4D84DD482D91}" presName="compNode" presStyleCnt="0"/>
      <dgm:spPr/>
    </dgm:pt>
    <dgm:pt modelId="{17DDE766-71E3-474D-9982-B2ADF7C632D6}" type="pres">
      <dgm:prSet presAssocID="{E87443EF-E089-476A-9D6C-4D84DD482D91}" presName="bgRect" presStyleLbl="bgShp" presStyleIdx="0" presStyleCnt="4"/>
      <dgm:spPr/>
    </dgm:pt>
    <dgm:pt modelId="{1C7B4C56-C05D-460D-A763-4FC9E52B2D8A}" type="pres">
      <dgm:prSet presAssocID="{E87443EF-E089-476A-9D6C-4D84DD482D9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ic Shapes with solid fill"/>
        </a:ext>
      </dgm:extLst>
    </dgm:pt>
    <dgm:pt modelId="{CF0C5FAE-0168-444A-A32A-F422EF232F34}" type="pres">
      <dgm:prSet presAssocID="{E87443EF-E089-476A-9D6C-4D84DD482D91}" presName="spaceRect" presStyleCnt="0"/>
      <dgm:spPr/>
    </dgm:pt>
    <dgm:pt modelId="{67D72554-9DE8-422F-AEFA-3DBCF83C865F}" type="pres">
      <dgm:prSet presAssocID="{E87443EF-E089-476A-9D6C-4D84DD482D91}" presName="parTx" presStyleLbl="revTx" presStyleIdx="0" presStyleCnt="4">
        <dgm:presLayoutVars>
          <dgm:chMax val="0"/>
          <dgm:chPref val="0"/>
        </dgm:presLayoutVars>
      </dgm:prSet>
      <dgm:spPr/>
    </dgm:pt>
    <dgm:pt modelId="{F53D2401-AEDE-4C46-A59B-FB6BF276350F}" type="pres">
      <dgm:prSet presAssocID="{39A2F86E-6ACE-47DF-AEF1-4D86EECD9C45}" presName="sibTrans" presStyleCnt="0"/>
      <dgm:spPr/>
    </dgm:pt>
    <dgm:pt modelId="{CD062638-961E-47C0-B01D-09BE12FF9788}" type="pres">
      <dgm:prSet presAssocID="{97827F13-D90C-4A79-9295-FB6D2C46D169}" presName="compNode" presStyleCnt="0"/>
      <dgm:spPr/>
    </dgm:pt>
    <dgm:pt modelId="{60E3EAEB-13C7-4265-AD32-E584F859BD35}" type="pres">
      <dgm:prSet presAssocID="{97827F13-D90C-4A79-9295-FB6D2C46D169}" presName="bgRect" presStyleLbl="bgShp" presStyleIdx="1" presStyleCnt="4"/>
      <dgm:spPr/>
    </dgm:pt>
    <dgm:pt modelId="{95831DC1-E7FA-4A1D-9303-9E9D0EF802C4}" type="pres">
      <dgm:prSet presAssocID="{97827F13-D90C-4A79-9295-FB6D2C46D16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C1D6148-AF74-497E-B977-AE591B29CFCE}" type="pres">
      <dgm:prSet presAssocID="{97827F13-D90C-4A79-9295-FB6D2C46D169}" presName="spaceRect" presStyleCnt="0"/>
      <dgm:spPr/>
    </dgm:pt>
    <dgm:pt modelId="{1238024C-1F7B-4163-81AC-B2BE86DD7583}" type="pres">
      <dgm:prSet presAssocID="{97827F13-D90C-4A79-9295-FB6D2C46D169}" presName="parTx" presStyleLbl="revTx" presStyleIdx="1" presStyleCnt="4">
        <dgm:presLayoutVars>
          <dgm:chMax val="0"/>
          <dgm:chPref val="0"/>
        </dgm:presLayoutVars>
      </dgm:prSet>
      <dgm:spPr/>
    </dgm:pt>
    <dgm:pt modelId="{ECCF1436-4E2C-406D-86CE-17439ED45E89}" type="pres">
      <dgm:prSet presAssocID="{30FAC1AD-81BC-4CAC-BE89-8B91AF2984DF}" presName="sibTrans" presStyleCnt="0"/>
      <dgm:spPr/>
    </dgm:pt>
    <dgm:pt modelId="{AB593C53-CF03-44B3-B280-C1CF1FE485EA}" type="pres">
      <dgm:prSet presAssocID="{7EC5A3EA-1408-4DB4-A315-756B09E25CCF}" presName="compNode" presStyleCnt="0"/>
      <dgm:spPr/>
    </dgm:pt>
    <dgm:pt modelId="{29D7BB03-2B20-49AA-A39F-EE76038C008B}" type="pres">
      <dgm:prSet presAssocID="{7EC5A3EA-1408-4DB4-A315-756B09E25CCF}" presName="bgRect" presStyleLbl="bgShp" presStyleIdx="2" presStyleCnt="4"/>
      <dgm:spPr/>
    </dgm:pt>
    <dgm:pt modelId="{8A3542AF-9C7E-4F85-9C32-85068FB2E9E1}" type="pres">
      <dgm:prSet presAssocID="{7EC5A3EA-1408-4DB4-A315-756B09E25CC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with solid fill"/>
        </a:ext>
      </dgm:extLst>
    </dgm:pt>
    <dgm:pt modelId="{64189D84-1577-4485-8E5C-8E3A7959EE2B}" type="pres">
      <dgm:prSet presAssocID="{7EC5A3EA-1408-4DB4-A315-756B09E25CCF}" presName="spaceRect" presStyleCnt="0"/>
      <dgm:spPr/>
    </dgm:pt>
    <dgm:pt modelId="{96C290AF-524C-4DF6-B6DA-3DA437B5D5CF}" type="pres">
      <dgm:prSet presAssocID="{7EC5A3EA-1408-4DB4-A315-756B09E25CCF}" presName="parTx" presStyleLbl="revTx" presStyleIdx="2" presStyleCnt="4">
        <dgm:presLayoutVars>
          <dgm:chMax val="0"/>
          <dgm:chPref val="0"/>
        </dgm:presLayoutVars>
      </dgm:prSet>
      <dgm:spPr/>
    </dgm:pt>
    <dgm:pt modelId="{4F4B3499-0EE6-4E77-8E8C-32720BBCFE61}" type="pres">
      <dgm:prSet presAssocID="{D38ADB3E-A9F7-42A6-94B6-FD49B5260154}" presName="sibTrans" presStyleCnt="0"/>
      <dgm:spPr/>
    </dgm:pt>
    <dgm:pt modelId="{48AB31AE-D7DD-4093-AF52-4A4E01889751}" type="pres">
      <dgm:prSet presAssocID="{2BED5D09-7D00-45DF-B95E-D89DC1F4CA61}" presName="compNode" presStyleCnt="0"/>
      <dgm:spPr/>
    </dgm:pt>
    <dgm:pt modelId="{73DDBD42-7571-4A65-98A1-51038755065E}" type="pres">
      <dgm:prSet presAssocID="{2BED5D09-7D00-45DF-B95E-D89DC1F4CA61}" presName="bgRect" presStyleLbl="bgShp" presStyleIdx="3" presStyleCnt="4"/>
      <dgm:spPr/>
    </dgm:pt>
    <dgm:pt modelId="{F50EBE95-2CFB-4D86-86B2-A37D2EB47044}" type="pres">
      <dgm:prSet presAssocID="{2BED5D09-7D00-45DF-B95E-D89DC1F4CA6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with solid fill"/>
        </a:ext>
      </dgm:extLst>
    </dgm:pt>
    <dgm:pt modelId="{7F5EB4CB-0F2E-4745-81D8-1664DF958FAE}" type="pres">
      <dgm:prSet presAssocID="{2BED5D09-7D00-45DF-B95E-D89DC1F4CA61}" presName="spaceRect" presStyleCnt="0"/>
      <dgm:spPr/>
    </dgm:pt>
    <dgm:pt modelId="{0FEFBDAC-4184-41F6-BC69-AD16E8951E17}" type="pres">
      <dgm:prSet presAssocID="{2BED5D09-7D00-45DF-B95E-D89DC1F4CA6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40FED28-AB33-4FC9-B4B2-4BE50247921A}" type="presOf" srcId="{2BED5D09-7D00-45DF-B95E-D89DC1F4CA61}" destId="{0FEFBDAC-4184-41F6-BC69-AD16E8951E17}" srcOrd="0" destOrd="0" presId="urn:microsoft.com/office/officeart/2018/2/layout/IconVerticalSolidList"/>
    <dgm:cxn modelId="{ABDD5240-B2A0-4FE0-9C01-CBF1675D42F8}" type="presOf" srcId="{F5838844-E655-4CC2-B712-A49CA468C09B}" destId="{B03DA246-E2AA-4E57-B491-C2B5AFC8B272}" srcOrd="0" destOrd="0" presId="urn:microsoft.com/office/officeart/2018/2/layout/IconVerticalSolidList"/>
    <dgm:cxn modelId="{E967FE69-896B-4B2A-BE44-21DFF8202321}" type="presOf" srcId="{E87443EF-E089-476A-9D6C-4D84DD482D91}" destId="{67D72554-9DE8-422F-AEFA-3DBCF83C865F}" srcOrd="0" destOrd="0" presId="urn:microsoft.com/office/officeart/2018/2/layout/IconVerticalSolidList"/>
    <dgm:cxn modelId="{6E530051-5F93-4EE3-9F03-B9542D20679F}" type="presOf" srcId="{7EC5A3EA-1408-4DB4-A315-756B09E25CCF}" destId="{96C290AF-524C-4DF6-B6DA-3DA437B5D5CF}" srcOrd="0" destOrd="0" presId="urn:microsoft.com/office/officeart/2018/2/layout/IconVerticalSolidList"/>
    <dgm:cxn modelId="{ACB6F158-4AAE-4E39-80C9-3F917ADCE573}" srcId="{F5838844-E655-4CC2-B712-A49CA468C09B}" destId="{97827F13-D90C-4A79-9295-FB6D2C46D169}" srcOrd="1" destOrd="0" parTransId="{F33DB8F3-49D8-46D1-8CB5-92EA005694E5}" sibTransId="{30FAC1AD-81BC-4CAC-BE89-8B91AF2984DF}"/>
    <dgm:cxn modelId="{9A73499C-7557-418A-B059-D03E32FC72BF}" srcId="{F5838844-E655-4CC2-B712-A49CA468C09B}" destId="{2BED5D09-7D00-45DF-B95E-D89DC1F4CA61}" srcOrd="3" destOrd="0" parTransId="{97FC9B69-1BF0-4553-ACD1-258E9092F205}" sibTransId="{9BEFD811-099F-4574-80F2-EF9699F8BD5D}"/>
    <dgm:cxn modelId="{CE4DD2B1-7E57-40B6-959F-FD06F862D4D0}" srcId="{F5838844-E655-4CC2-B712-A49CA468C09B}" destId="{E87443EF-E089-476A-9D6C-4D84DD482D91}" srcOrd="0" destOrd="0" parTransId="{AF674A0B-D67F-45D3-A8C6-EBA6EE4ED7E0}" sibTransId="{39A2F86E-6ACE-47DF-AEF1-4D86EECD9C45}"/>
    <dgm:cxn modelId="{3E3B0FB8-3382-4625-91AD-AB6085CEE277}" type="presOf" srcId="{97827F13-D90C-4A79-9295-FB6D2C46D169}" destId="{1238024C-1F7B-4163-81AC-B2BE86DD7583}" srcOrd="0" destOrd="0" presId="urn:microsoft.com/office/officeart/2018/2/layout/IconVerticalSolidList"/>
    <dgm:cxn modelId="{EA19EADA-F062-447A-912E-2F1EBE57B112}" srcId="{F5838844-E655-4CC2-B712-A49CA468C09B}" destId="{7EC5A3EA-1408-4DB4-A315-756B09E25CCF}" srcOrd="2" destOrd="0" parTransId="{C4CC948F-4529-4101-B0A8-FCECA6033B06}" sibTransId="{D38ADB3E-A9F7-42A6-94B6-FD49B5260154}"/>
    <dgm:cxn modelId="{2F9C004E-50B6-4280-BC41-7B67BB50A14D}" type="presParOf" srcId="{B03DA246-E2AA-4E57-B491-C2B5AFC8B272}" destId="{DEC69093-EC12-40C9-88E5-79DBB09376D7}" srcOrd="0" destOrd="0" presId="urn:microsoft.com/office/officeart/2018/2/layout/IconVerticalSolidList"/>
    <dgm:cxn modelId="{7089A94E-308A-41DB-9C75-CABF61EADDCD}" type="presParOf" srcId="{DEC69093-EC12-40C9-88E5-79DBB09376D7}" destId="{17DDE766-71E3-474D-9982-B2ADF7C632D6}" srcOrd="0" destOrd="0" presId="urn:microsoft.com/office/officeart/2018/2/layout/IconVerticalSolidList"/>
    <dgm:cxn modelId="{9B84732D-882B-40C6-8DBD-AED9C268C24D}" type="presParOf" srcId="{DEC69093-EC12-40C9-88E5-79DBB09376D7}" destId="{1C7B4C56-C05D-460D-A763-4FC9E52B2D8A}" srcOrd="1" destOrd="0" presId="urn:microsoft.com/office/officeart/2018/2/layout/IconVerticalSolidList"/>
    <dgm:cxn modelId="{B51570A9-B9D5-496F-96FD-2EE7B5367A94}" type="presParOf" srcId="{DEC69093-EC12-40C9-88E5-79DBB09376D7}" destId="{CF0C5FAE-0168-444A-A32A-F422EF232F34}" srcOrd="2" destOrd="0" presId="urn:microsoft.com/office/officeart/2018/2/layout/IconVerticalSolidList"/>
    <dgm:cxn modelId="{3731369C-D18C-4852-B1C7-F7B41A73C9B9}" type="presParOf" srcId="{DEC69093-EC12-40C9-88E5-79DBB09376D7}" destId="{67D72554-9DE8-422F-AEFA-3DBCF83C865F}" srcOrd="3" destOrd="0" presId="urn:microsoft.com/office/officeart/2018/2/layout/IconVerticalSolidList"/>
    <dgm:cxn modelId="{777F84B1-6C0C-4713-BAA3-F1C5BDAE8385}" type="presParOf" srcId="{B03DA246-E2AA-4E57-B491-C2B5AFC8B272}" destId="{F53D2401-AEDE-4C46-A59B-FB6BF276350F}" srcOrd="1" destOrd="0" presId="urn:microsoft.com/office/officeart/2018/2/layout/IconVerticalSolidList"/>
    <dgm:cxn modelId="{B7F1A713-6C0F-4805-B1D6-24A8900F1FEE}" type="presParOf" srcId="{B03DA246-E2AA-4E57-B491-C2B5AFC8B272}" destId="{CD062638-961E-47C0-B01D-09BE12FF9788}" srcOrd="2" destOrd="0" presId="urn:microsoft.com/office/officeart/2018/2/layout/IconVerticalSolidList"/>
    <dgm:cxn modelId="{1A96C343-308C-4D7F-8D4E-639B0631D14C}" type="presParOf" srcId="{CD062638-961E-47C0-B01D-09BE12FF9788}" destId="{60E3EAEB-13C7-4265-AD32-E584F859BD35}" srcOrd="0" destOrd="0" presId="urn:microsoft.com/office/officeart/2018/2/layout/IconVerticalSolidList"/>
    <dgm:cxn modelId="{004741B1-F429-44F7-9B0A-C90A81503BF5}" type="presParOf" srcId="{CD062638-961E-47C0-B01D-09BE12FF9788}" destId="{95831DC1-E7FA-4A1D-9303-9E9D0EF802C4}" srcOrd="1" destOrd="0" presId="urn:microsoft.com/office/officeart/2018/2/layout/IconVerticalSolidList"/>
    <dgm:cxn modelId="{5E5C87BB-1EC7-4A93-AC41-301C3E56DCC3}" type="presParOf" srcId="{CD062638-961E-47C0-B01D-09BE12FF9788}" destId="{FC1D6148-AF74-497E-B977-AE591B29CFCE}" srcOrd="2" destOrd="0" presId="urn:microsoft.com/office/officeart/2018/2/layout/IconVerticalSolidList"/>
    <dgm:cxn modelId="{56068F82-2A5A-46B7-8D86-1E247C0A9A56}" type="presParOf" srcId="{CD062638-961E-47C0-B01D-09BE12FF9788}" destId="{1238024C-1F7B-4163-81AC-B2BE86DD7583}" srcOrd="3" destOrd="0" presId="urn:microsoft.com/office/officeart/2018/2/layout/IconVerticalSolidList"/>
    <dgm:cxn modelId="{DA8EA0A1-5D3F-4E1B-8D8C-FA98FE2C217F}" type="presParOf" srcId="{B03DA246-E2AA-4E57-B491-C2B5AFC8B272}" destId="{ECCF1436-4E2C-406D-86CE-17439ED45E89}" srcOrd="3" destOrd="0" presId="urn:microsoft.com/office/officeart/2018/2/layout/IconVerticalSolidList"/>
    <dgm:cxn modelId="{843A7050-F44E-4E9A-8D09-D80714488E31}" type="presParOf" srcId="{B03DA246-E2AA-4E57-B491-C2B5AFC8B272}" destId="{AB593C53-CF03-44B3-B280-C1CF1FE485EA}" srcOrd="4" destOrd="0" presId="urn:microsoft.com/office/officeart/2018/2/layout/IconVerticalSolidList"/>
    <dgm:cxn modelId="{75D874A7-2CB4-455D-91AF-6A16A46D2CB3}" type="presParOf" srcId="{AB593C53-CF03-44B3-B280-C1CF1FE485EA}" destId="{29D7BB03-2B20-49AA-A39F-EE76038C008B}" srcOrd="0" destOrd="0" presId="urn:microsoft.com/office/officeart/2018/2/layout/IconVerticalSolidList"/>
    <dgm:cxn modelId="{2A4A6061-E8E7-4BA5-BECD-CC68A1FEEB8C}" type="presParOf" srcId="{AB593C53-CF03-44B3-B280-C1CF1FE485EA}" destId="{8A3542AF-9C7E-4F85-9C32-85068FB2E9E1}" srcOrd="1" destOrd="0" presId="urn:microsoft.com/office/officeart/2018/2/layout/IconVerticalSolidList"/>
    <dgm:cxn modelId="{F12010D1-B12B-4F00-AB80-7DADF66CE4E3}" type="presParOf" srcId="{AB593C53-CF03-44B3-B280-C1CF1FE485EA}" destId="{64189D84-1577-4485-8E5C-8E3A7959EE2B}" srcOrd="2" destOrd="0" presId="urn:microsoft.com/office/officeart/2018/2/layout/IconVerticalSolidList"/>
    <dgm:cxn modelId="{AC225A09-141E-4130-92C7-B4EC236F4750}" type="presParOf" srcId="{AB593C53-CF03-44B3-B280-C1CF1FE485EA}" destId="{96C290AF-524C-4DF6-B6DA-3DA437B5D5CF}" srcOrd="3" destOrd="0" presId="urn:microsoft.com/office/officeart/2018/2/layout/IconVerticalSolidList"/>
    <dgm:cxn modelId="{A38564E2-E393-4D22-8C5A-9E12B64BEAB0}" type="presParOf" srcId="{B03DA246-E2AA-4E57-B491-C2B5AFC8B272}" destId="{4F4B3499-0EE6-4E77-8E8C-32720BBCFE61}" srcOrd="5" destOrd="0" presId="urn:microsoft.com/office/officeart/2018/2/layout/IconVerticalSolidList"/>
    <dgm:cxn modelId="{6BEE623A-E782-486A-802D-DC3742391246}" type="presParOf" srcId="{B03DA246-E2AA-4E57-B491-C2B5AFC8B272}" destId="{48AB31AE-D7DD-4093-AF52-4A4E01889751}" srcOrd="6" destOrd="0" presId="urn:microsoft.com/office/officeart/2018/2/layout/IconVerticalSolidList"/>
    <dgm:cxn modelId="{CCA3C4F9-EBE8-4F14-A437-70C6C001F7C2}" type="presParOf" srcId="{48AB31AE-D7DD-4093-AF52-4A4E01889751}" destId="{73DDBD42-7571-4A65-98A1-51038755065E}" srcOrd="0" destOrd="0" presId="urn:microsoft.com/office/officeart/2018/2/layout/IconVerticalSolidList"/>
    <dgm:cxn modelId="{EED7A003-E88A-4255-B5E1-3F90FF02A301}" type="presParOf" srcId="{48AB31AE-D7DD-4093-AF52-4A4E01889751}" destId="{F50EBE95-2CFB-4D86-86B2-A37D2EB47044}" srcOrd="1" destOrd="0" presId="urn:microsoft.com/office/officeart/2018/2/layout/IconVerticalSolidList"/>
    <dgm:cxn modelId="{E05D11CB-3FF2-401C-9A4D-6CDFECAAF9F4}" type="presParOf" srcId="{48AB31AE-D7DD-4093-AF52-4A4E01889751}" destId="{7F5EB4CB-0F2E-4745-81D8-1664DF958FAE}" srcOrd="2" destOrd="0" presId="urn:microsoft.com/office/officeart/2018/2/layout/IconVerticalSolidList"/>
    <dgm:cxn modelId="{3BF6ED7C-28E6-4B03-8B03-9DCB2C4AAD65}" type="presParOf" srcId="{48AB31AE-D7DD-4093-AF52-4A4E01889751}" destId="{0FEFBDAC-4184-41F6-BC69-AD16E8951E1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64C6E2-5729-4B1E-8A35-0DC3B5CFBAF5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509EB8D-8C10-40D8-B35D-E9DD9B37867D}">
      <dgm:prSet/>
      <dgm:spPr/>
      <dgm:t>
        <a:bodyPr/>
        <a:lstStyle/>
        <a:p>
          <a:r>
            <a:rPr lang="en-US"/>
            <a:t>Verify</a:t>
          </a:r>
        </a:p>
      </dgm:t>
    </dgm:pt>
    <dgm:pt modelId="{3170191E-2F37-4475-9047-0CAC05544EA9}" type="parTrans" cxnId="{5A63A15E-FBE1-4D57-9600-A6C55090EE32}">
      <dgm:prSet/>
      <dgm:spPr/>
      <dgm:t>
        <a:bodyPr/>
        <a:lstStyle/>
        <a:p>
          <a:endParaRPr lang="en-US"/>
        </a:p>
      </dgm:t>
    </dgm:pt>
    <dgm:pt modelId="{28C4805D-EE76-4A09-AB3C-16EBA2033805}" type="sibTrans" cxnId="{5A63A15E-FBE1-4D57-9600-A6C55090EE32}">
      <dgm:prSet/>
      <dgm:spPr/>
      <dgm:t>
        <a:bodyPr/>
        <a:lstStyle/>
        <a:p>
          <a:endParaRPr lang="en-US"/>
        </a:p>
      </dgm:t>
    </dgm:pt>
    <dgm:pt modelId="{AEB6B589-2DD9-45F4-A4E6-26966433CD24}">
      <dgm:prSet/>
      <dgm:spPr/>
      <dgm:t>
        <a:bodyPr/>
        <a:lstStyle/>
        <a:p>
          <a:r>
            <a:rPr lang="en-US"/>
            <a:t>PH of </a:t>
          </a:r>
          <a:r>
            <a:rPr lang="en-US" err="1"/>
            <a:t>rs</a:t>
          </a:r>
          <a:r>
            <a:rPr lang="en-US"/>
            <a:t>-fMRI can compactly represent topological features of FCNs</a:t>
          </a:r>
        </a:p>
      </dgm:t>
    </dgm:pt>
    <dgm:pt modelId="{A8261B2F-E7C0-4B66-B79B-EFDB941542FA}" type="parTrans" cxnId="{6A103154-4506-40AD-8462-A0420268481B}">
      <dgm:prSet/>
      <dgm:spPr/>
      <dgm:t>
        <a:bodyPr/>
        <a:lstStyle/>
        <a:p>
          <a:endParaRPr lang="en-US"/>
        </a:p>
      </dgm:t>
    </dgm:pt>
    <dgm:pt modelId="{25DF3951-F9E6-477A-A367-CF66AF132419}" type="sibTrans" cxnId="{6A103154-4506-40AD-8462-A0420268481B}">
      <dgm:prSet/>
      <dgm:spPr/>
      <dgm:t>
        <a:bodyPr/>
        <a:lstStyle/>
        <a:p>
          <a:endParaRPr lang="en-US"/>
        </a:p>
      </dgm:t>
    </dgm:pt>
    <dgm:pt modelId="{19AD58CA-139C-496B-BB53-25095AE624BA}">
      <dgm:prSet/>
      <dgm:spPr/>
      <dgm:t>
        <a:bodyPr/>
        <a:lstStyle/>
        <a:p>
          <a:r>
            <a:rPr lang="en-US"/>
            <a:t>Demonstrate</a:t>
          </a:r>
        </a:p>
      </dgm:t>
    </dgm:pt>
    <dgm:pt modelId="{0FB8D463-7E14-47AD-947F-CCCBDABDDDEE}" type="parTrans" cxnId="{6DF7668F-9D34-4BB0-94A2-D76A3C699C2F}">
      <dgm:prSet/>
      <dgm:spPr/>
      <dgm:t>
        <a:bodyPr/>
        <a:lstStyle/>
        <a:p>
          <a:endParaRPr lang="en-US"/>
        </a:p>
      </dgm:t>
    </dgm:pt>
    <dgm:pt modelId="{AF5CAA88-761C-4768-910A-CFDB5B67BBE0}" type="sibTrans" cxnId="{6DF7668F-9D34-4BB0-94A2-D76A3C699C2F}">
      <dgm:prSet/>
      <dgm:spPr/>
      <dgm:t>
        <a:bodyPr/>
        <a:lstStyle/>
        <a:p>
          <a:endParaRPr lang="en-US"/>
        </a:p>
      </dgm:t>
    </dgm:pt>
    <dgm:pt modelId="{EBFAF4A8-027E-4EFA-A98F-DE5087FDE43F}">
      <dgm:prSet/>
      <dgm:spPr/>
      <dgm:t>
        <a:bodyPr/>
        <a:lstStyle/>
        <a:p>
          <a:r>
            <a:rPr lang="en-US">
              <a:latin typeface="Proxima Nova Bl"/>
            </a:rPr>
            <a:t>FCN</a:t>
          </a:r>
          <a:r>
            <a:rPr lang="en-US"/>
            <a:t> networks are statistically similar despite variations in TRs</a:t>
          </a:r>
        </a:p>
      </dgm:t>
    </dgm:pt>
    <dgm:pt modelId="{D9689A93-FC42-4893-B9F8-AAC056EE03C9}" type="parTrans" cxnId="{DEC00271-A326-4AD5-8125-B1E099DCBF10}">
      <dgm:prSet/>
      <dgm:spPr/>
      <dgm:t>
        <a:bodyPr/>
        <a:lstStyle/>
        <a:p>
          <a:endParaRPr lang="en-US"/>
        </a:p>
      </dgm:t>
    </dgm:pt>
    <dgm:pt modelId="{FF738E0D-9D0F-4B21-B4C3-890DEA091DD1}" type="sibTrans" cxnId="{DEC00271-A326-4AD5-8125-B1E099DCBF10}">
      <dgm:prSet/>
      <dgm:spPr/>
      <dgm:t>
        <a:bodyPr/>
        <a:lstStyle/>
        <a:p>
          <a:endParaRPr lang="en-US"/>
        </a:p>
      </dgm:t>
    </dgm:pt>
    <dgm:pt modelId="{D1AF2887-86A6-4695-A739-EF99E8841931}">
      <dgm:prSet/>
      <dgm:spPr/>
      <dgm:t>
        <a:bodyPr/>
        <a:lstStyle/>
        <a:p>
          <a:r>
            <a:rPr lang="en-US"/>
            <a:t>Remove</a:t>
          </a:r>
        </a:p>
      </dgm:t>
    </dgm:pt>
    <dgm:pt modelId="{C9D928DC-2A77-452A-9191-35985DE1EEAB}" type="parTrans" cxnId="{E67003F6-B7A0-4649-AF0A-0AD3E4F94091}">
      <dgm:prSet/>
      <dgm:spPr/>
      <dgm:t>
        <a:bodyPr/>
        <a:lstStyle/>
        <a:p>
          <a:endParaRPr lang="en-US"/>
        </a:p>
      </dgm:t>
    </dgm:pt>
    <dgm:pt modelId="{01FA625D-927A-439D-8EDA-D2A29CADD020}" type="sibTrans" cxnId="{E67003F6-B7A0-4649-AF0A-0AD3E4F94091}">
      <dgm:prSet/>
      <dgm:spPr/>
      <dgm:t>
        <a:bodyPr/>
        <a:lstStyle/>
        <a:p>
          <a:endParaRPr lang="en-US"/>
        </a:p>
      </dgm:t>
    </dgm:pt>
    <dgm:pt modelId="{708241B4-C3CD-4AA7-A6A7-9999B827E8FB}">
      <dgm:prSet/>
      <dgm:spPr/>
      <dgm:t>
        <a:bodyPr/>
        <a:lstStyle/>
        <a:p>
          <a:r>
            <a:rPr lang="en-US">
              <a:latin typeface="Proxima Nova Bl"/>
            </a:rPr>
            <a:t>Non-neural</a:t>
          </a:r>
          <a:r>
            <a:rPr lang="en-US"/>
            <a:t> variability in multi-site case-control studies for static and dynamic brain networks</a:t>
          </a:r>
        </a:p>
      </dgm:t>
    </dgm:pt>
    <dgm:pt modelId="{6C4AA916-2793-43FF-A95A-1203223BD04D}" type="parTrans" cxnId="{5123FEBE-EC78-47AE-A18A-FAA18FA90E6B}">
      <dgm:prSet/>
      <dgm:spPr/>
      <dgm:t>
        <a:bodyPr/>
        <a:lstStyle/>
        <a:p>
          <a:endParaRPr lang="en-US"/>
        </a:p>
      </dgm:t>
    </dgm:pt>
    <dgm:pt modelId="{04AD2328-804F-4ECF-9340-A56C485EA461}" type="sibTrans" cxnId="{5123FEBE-EC78-47AE-A18A-FAA18FA90E6B}">
      <dgm:prSet/>
      <dgm:spPr/>
      <dgm:t>
        <a:bodyPr/>
        <a:lstStyle/>
        <a:p>
          <a:endParaRPr lang="en-US"/>
        </a:p>
      </dgm:t>
    </dgm:pt>
    <dgm:pt modelId="{9512D45E-637E-4573-AEB2-641178829629}" type="pres">
      <dgm:prSet presAssocID="{C864C6E2-5729-4B1E-8A35-0DC3B5CFBAF5}" presName="Name0" presStyleCnt="0">
        <dgm:presLayoutVars>
          <dgm:dir/>
          <dgm:animLvl val="lvl"/>
          <dgm:resizeHandles val="exact"/>
        </dgm:presLayoutVars>
      </dgm:prSet>
      <dgm:spPr/>
    </dgm:pt>
    <dgm:pt modelId="{38A0DAD1-5F5A-4AD2-9F2F-B2168AAF013C}" type="pres">
      <dgm:prSet presAssocID="{D1AF2887-86A6-4695-A739-EF99E8841931}" presName="boxAndChildren" presStyleCnt="0"/>
      <dgm:spPr/>
    </dgm:pt>
    <dgm:pt modelId="{96FA28F6-4FE0-47BE-9EE6-F331B30993B7}" type="pres">
      <dgm:prSet presAssocID="{D1AF2887-86A6-4695-A739-EF99E8841931}" presName="parentTextBox" presStyleLbl="alignNode1" presStyleIdx="0" presStyleCnt="3"/>
      <dgm:spPr/>
    </dgm:pt>
    <dgm:pt modelId="{CD326330-D63B-4FD8-AAE0-A3DCC4C065AE}" type="pres">
      <dgm:prSet presAssocID="{D1AF2887-86A6-4695-A739-EF99E8841931}" presName="descendantBox" presStyleLbl="bgAccFollowNode1" presStyleIdx="0" presStyleCnt="3"/>
      <dgm:spPr/>
    </dgm:pt>
    <dgm:pt modelId="{580C7D42-3161-4C90-BB84-F5B27CB29F4A}" type="pres">
      <dgm:prSet presAssocID="{AF5CAA88-761C-4768-910A-CFDB5B67BBE0}" presName="sp" presStyleCnt="0"/>
      <dgm:spPr/>
    </dgm:pt>
    <dgm:pt modelId="{0DDA24C2-62FA-442E-9DF8-0765085DCE54}" type="pres">
      <dgm:prSet presAssocID="{19AD58CA-139C-496B-BB53-25095AE624BA}" presName="arrowAndChildren" presStyleCnt="0"/>
      <dgm:spPr/>
    </dgm:pt>
    <dgm:pt modelId="{F34E390B-9EEC-4695-811C-F5D9076049C1}" type="pres">
      <dgm:prSet presAssocID="{19AD58CA-139C-496B-BB53-25095AE624BA}" presName="parentTextArrow" presStyleLbl="node1" presStyleIdx="0" presStyleCnt="0"/>
      <dgm:spPr/>
    </dgm:pt>
    <dgm:pt modelId="{D8B37281-B47F-4091-A50A-44B22CBD6EC2}" type="pres">
      <dgm:prSet presAssocID="{19AD58CA-139C-496B-BB53-25095AE624BA}" presName="arrow" presStyleLbl="alignNode1" presStyleIdx="1" presStyleCnt="3"/>
      <dgm:spPr/>
    </dgm:pt>
    <dgm:pt modelId="{E3D69481-48FC-498C-AE4A-64E9235D7215}" type="pres">
      <dgm:prSet presAssocID="{19AD58CA-139C-496B-BB53-25095AE624BA}" presName="descendantArrow" presStyleLbl="bgAccFollowNode1" presStyleIdx="1" presStyleCnt="3"/>
      <dgm:spPr/>
    </dgm:pt>
    <dgm:pt modelId="{3F4D858B-ED37-4609-8E8A-F3DBEC22BD68}" type="pres">
      <dgm:prSet presAssocID="{28C4805D-EE76-4A09-AB3C-16EBA2033805}" presName="sp" presStyleCnt="0"/>
      <dgm:spPr/>
    </dgm:pt>
    <dgm:pt modelId="{41035902-0C7B-4CE5-B59D-A2727036C526}" type="pres">
      <dgm:prSet presAssocID="{6509EB8D-8C10-40D8-B35D-E9DD9B37867D}" presName="arrowAndChildren" presStyleCnt="0"/>
      <dgm:spPr/>
    </dgm:pt>
    <dgm:pt modelId="{5E28C482-9499-444F-9878-6D555D2097BB}" type="pres">
      <dgm:prSet presAssocID="{6509EB8D-8C10-40D8-B35D-E9DD9B37867D}" presName="parentTextArrow" presStyleLbl="node1" presStyleIdx="0" presStyleCnt="0"/>
      <dgm:spPr/>
    </dgm:pt>
    <dgm:pt modelId="{35DB0181-355B-456F-B38F-8F71173E678B}" type="pres">
      <dgm:prSet presAssocID="{6509EB8D-8C10-40D8-B35D-E9DD9B37867D}" presName="arrow" presStyleLbl="alignNode1" presStyleIdx="2" presStyleCnt="3"/>
      <dgm:spPr/>
    </dgm:pt>
    <dgm:pt modelId="{18C79BAF-865D-4385-B97F-1625776DAD5B}" type="pres">
      <dgm:prSet presAssocID="{6509EB8D-8C10-40D8-B35D-E9DD9B37867D}" presName="descendantArrow" presStyleLbl="bgAccFollowNode1" presStyleIdx="2" presStyleCnt="3"/>
      <dgm:spPr/>
    </dgm:pt>
  </dgm:ptLst>
  <dgm:cxnLst>
    <dgm:cxn modelId="{BA2D6703-EA8B-47B5-AD42-31ADE78C367F}" type="presOf" srcId="{6509EB8D-8C10-40D8-B35D-E9DD9B37867D}" destId="{5E28C482-9499-444F-9878-6D555D2097BB}" srcOrd="0" destOrd="0" presId="urn:microsoft.com/office/officeart/2016/7/layout/VerticalDownArrowProcess"/>
    <dgm:cxn modelId="{5A63A15E-FBE1-4D57-9600-A6C55090EE32}" srcId="{C864C6E2-5729-4B1E-8A35-0DC3B5CFBAF5}" destId="{6509EB8D-8C10-40D8-B35D-E9DD9B37867D}" srcOrd="0" destOrd="0" parTransId="{3170191E-2F37-4475-9047-0CAC05544EA9}" sibTransId="{28C4805D-EE76-4A09-AB3C-16EBA2033805}"/>
    <dgm:cxn modelId="{8E4A5F42-8D11-4A36-8105-E10198C29769}" type="presOf" srcId="{19AD58CA-139C-496B-BB53-25095AE624BA}" destId="{D8B37281-B47F-4091-A50A-44B22CBD6EC2}" srcOrd="1" destOrd="0" presId="urn:microsoft.com/office/officeart/2016/7/layout/VerticalDownArrowProcess"/>
    <dgm:cxn modelId="{AF8D9F65-61BA-47B6-BAA3-D088332C6343}" type="presOf" srcId="{19AD58CA-139C-496B-BB53-25095AE624BA}" destId="{F34E390B-9EEC-4695-811C-F5D9076049C1}" srcOrd="0" destOrd="0" presId="urn:microsoft.com/office/officeart/2016/7/layout/VerticalDownArrowProcess"/>
    <dgm:cxn modelId="{DEC00271-A326-4AD5-8125-B1E099DCBF10}" srcId="{19AD58CA-139C-496B-BB53-25095AE624BA}" destId="{EBFAF4A8-027E-4EFA-A98F-DE5087FDE43F}" srcOrd="0" destOrd="0" parTransId="{D9689A93-FC42-4893-B9F8-AAC056EE03C9}" sibTransId="{FF738E0D-9D0F-4B21-B4C3-890DEA091DD1}"/>
    <dgm:cxn modelId="{EFEFA372-8F3D-41FE-A8F4-89D1BCF8220C}" type="presOf" srcId="{AEB6B589-2DD9-45F4-A4E6-26966433CD24}" destId="{18C79BAF-865D-4385-B97F-1625776DAD5B}" srcOrd="0" destOrd="0" presId="urn:microsoft.com/office/officeart/2016/7/layout/VerticalDownArrowProcess"/>
    <dgm:cxn modelId="{6A103154-4506-40AD-8462-A0420268481B}" srcId="{6509EB8D-8C10-40D8-B35D-E9DD9B37867D}" destId="{AEB6B589-2DD9-45F4-A4E6-26966433CD24}" srcOrd="0" destOrd="0" parTransId="{A8261B2F-E7C0-4B66-B79B-EFDB941542FA}" sibTransId="{25DF3951-F9E6-477A-A367-CF66AF132419}"/>
    <dgm:cxn modelId="{B3CFC484-1310-4CF9-AE68-35D7323BA076}" type="presOf" srcId="{EBFAF4A8-027E-4EFA-A98F-DE5087FDE43F}" destId="{E3D69481-48FC-498C-AE4A-64E9235D7215}" srcOrd="0" destOrd="0" presId="urn:microsoft.com/office/officeart/2016/7/layout/VerticalDownArrowProcess"/>
    <dgm:cxn modelId="{6DF7668F-9D34-4BB0-94A2-D76A3C699C2F}" srcId="{C864C6E2-5729-4B1E-8A35-0DC3B5CFBAF5}" destId="{19AD58CA-139C-496B-BB53-25095AE624BA}" srcOrd="1" destOrd="0" parTransId="{0FB8D463-7E14-47AD-947F-CCCBDABDDDEE}" sibTransId="{AF5CAA88-761C-4768-910A-CFDB5B67BBE0}"/>
    <dgm:cxn modelId="{67A95197-E9A2-472A-9743-39ABF05BC47B}" type="presOf" srcId="{D1AF2887-86A6-4695-A739-EF99E8841931}" destId="{96FA28F6-4FE0-47BE-9EE6-F331B30993B7}" srcOrd="0" destOrd="0" presId="urn:microsoft.com/office/officeart/2016/7/layout/VerticalDownArrowProcess"/>
    <dgm:cxn modelId="{5123FEBE-EC78-47AE-A18A-FAA18FA90E6B}" srcId="{D1AF2887-86A6-4695-A739-EF99E8841931}" destId="{708241B4-C3CD-4AA7-A6A7-9999B827E8FB}" srcOrd="0" destOrd="0" parTransId="{6C4AA916-2793-43FF-A95A-1203223BD04D}" sibTransId="{04AD2328-804F-4ECF-9340-A56C485EA461}"/>
    <dgm:cxn modelId="{4B049CD8-E91D-4260-AED5-1672AC99C19F}" type="presOf" srcId="{6509EB8D-8C10-40D8-B35D-E9DD9B37867D}" destId="{35DB0181-355B-456F-B38F-8F71173E678B}" srcOrd="1" destOrd="0" presId="urn:microsoft.com/office/officeart/2016/7/layout/VerticalDownArrowProcess"/>
    <dgm:cxn modelId="{62A112E7-B854-4421-901B-F9697BA3722A}" type="presOf" srcId="{C864C6E2-5729-4B1E-8A35-0DC3B5CFBAF5}" destId="{9512D45E-637E-4573-AEB2-641178829629}" srcOrd="0" destOrd="0" presId="urn:microsoft.com/office/officeart/2016/7/layout/VerticalDownArrowProcess"/>
    <dgm:cxn modelId="{E67003F6-B7A0-4649-AF0A-0AD3E4F94091}" srcId="{C864C6E2-5729-4B1E-8A35-0DC3B5CFBAF5}" destId="{D1AF2887-86A6-4695-A739-EF99E8841931}" srcOrd="2" destOrd="0" parTransId="{C9D928DC-2A77-452A-9191-35985DE1EEAB}" sibTransId="{01FA625D-927A-439D-8EDA-D2A29CADD020}"/>
    <dgm:cxn modelId="{F9A8AEF8-BEBC-4C53-815A-AEB7CB59DDC9}" type="presOf" srcId="{708241B4-C3CD-4AA7-A6A7-9999B827E8FB}" destId="{CD326330-D63B-4FD8-AAE0-A3DCC4C065AE}" srcOrd="0" destOrd="0" presId="urn:microsoft.com/office/officeart/2016/7/layout/VerticalDownArrowProcess"/>
    <dgm:cxn modelId="{5A0F720D-9657-4811-A10C-9BCAC0B99661}" type="presParOf" srcId="{9512D45E-637E-4573-AEB2-641178829629}" destId="{38A0DAD1-5F5A-4AD2-9F2F-B2168AAF013C}" srcOrd="0" destOrd="0" presId="urn:microsoft.com/office/officeart/2016/7/layout/VerticalDownArrowProcess"/>
    <dgm:cxn modelId="{50339F0E-796B-4460-A1EB-F0FB363D9A06}" type="presParOf" srcId="{38A0DAD1-5F5A-4AD2-9F2F-B2168AAF013C}" destId="{96FA28F6-4FE0-47BE-9EE6-F331B30993B7}" srcOrd="0" destOrd="0" presId="urn:microsoft.com/office/officeart/2016/7/layout/VerticalDownArrowProcess"/>
    <dgm:cxn modelId="{B8E381CD-E2D6-400F-8B72-13B4071054EF}" type="presParOf" srcId="{38A0DAD1-5F5A-4AD2-9F2F-B2168AAF013C}" destId="{CD326330-D63B-4FD8-AAE0-A3DCC4C065AE}" srcOrd="1" destOrd="0" presId="urn:microsoft.com/office/officeart/2016/7/layout/VerticalDownArrowProcess"/>
    <dgm:cxn modelId="{A574FE9D-738C-49BB-8BBA-6A309FC2FFB3}" type="presParOf" srcId="{9512D45E-637E-4573-AEB2-641178829629}" destId="{580C7D42-3161-4C90-BB84-F5B27CB29F4A}" srcOrd="1" destOrd="0" presId="urn:microsoft.com/office/officeart/2016/7/layout/VerticalDownArrowProcess"/>
    <dgm:cxn modelId="{AAE909B8-0932-4CD1-BED3-7D09C22C803E}" type="presParOf" srcId="{9512D45E-637E-4573-AEB2-641178829629}" destId="{0DDA24C2-62FA-442E-9DF8-0765085DCE54}" srcOrd="2" destOrd="0" presId="urn:microsoft.com/office/officeart/2016/7/layout/VerticalDownArrowProcess"/>
    <dgm:cxn modelId="{F0CB6D26-4408-4C4F-B1F6-1371CFECB4FB}" type="presParOf" srcId="{0DDA24C2-62FA-442E-9DF8-0765085DCE54}" destId="{F34E390B-9EEC-4695-811C-F5D9076049C1}" srcOrd="0" destOrd="0" presId="urn:microsoft.com/office/officeart/2016/7/layout/VerticalDownArrowProcess"/>
    <dgm:cxn modelId="{F053C106-2F9B-4289-81D8-B7F9F760F605}" type="presParOf" srcId="{0DDA24C2-62FA-442E-9DF8-0765085DCE54}" destId="{D8B37281-B47F-4091-A50A-44B22CBD6EC2}" srcOrd="1" destOrd="0" presId="urn:microsoft.com/office/officeart/2016/7/layout/VerticalDownArrowProcess"/>
    <dgm:cxn modelId="{E3B134E3-A7F6-451F-8D93-0DDA878F5CFD}" type="presParOf" srcId="{0DDA24C2-62FA-442E-9DF8-0765085DCE54}" destId="{E3D69481-48FC-498C-AE4A-64E9235D7215}" srcOrd="2" destOrd="0" presId="urn:microsoft.com/office/officeart/2016/7/layout/VerticalDownArrowProcess"/>
    <dgm:cxn modelId="{3909AE0A-6486-45A0-9923-75E754BA256B}" type="presParOf" srcId="{9512D45E-637E-4573-AEB2-641178829629}" destId="{3F4D858B-ED37-4609-8E8A-F3DBEC22BD68}" srcOrd="3" destOrd="0" presId="urn:microsoft.com/office/officeart/2016/7/layout/VerticalDownArrowProcess"/>
    <dgm:cxn modelId="{46AEA828-5FA6-4BDB-AB9D-500098524617}" type="presParOf" srcId="{9512D45E-637E-4573-AEB2-641178829629}" destId="{41035902-0C7B-4CE5-B59D-A2727036C526}" srcOrd="4" destOrd="0" presId="urn:microsoft.com/office/officeart/2016/7/layout/VerticalDownArrowProcess"/>
    <dgm:cxn modelId="{EDA9C524-52F2-41B5-833A-F6238561D7E1}" type="presParOf" srcId="{41035902-0C7B-4CE5-B59D-A2727036C526}" destId="{5E28C482-9499-444F-9878-6D555D2097BB}" srcOrd="0" destOrd="0" presId="urn:microsoft.com/office/officeart/2016/7/layout/VerticalDownArrowProcess"/>
    <dgm:cxn modelId="{9AB79112-1712-40B7-911A-DD169BF9307D}" type="presParOf" srcId="{41035902-0C7B-4CE5-B59D-A2727036C526}" destId="{35DB0181-355B-456F-B38F-8F71173E678B}" srcOrd="1" destOrd="0" presId="urn:microsoft.com/office/officeart/2016/7/layout/VerticalDownArrowProcess"/>
    <dgm:cxn modelId="{65F4ECBA-42AC-4350-8EAF-EFDFBEBF464A}" type="presParOf" srcId="{41035902-0C7B-4CE5-B59D-A2727036C526}" destId="{18C79BAF-865D-4385-B97F-1625776DAD5B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475DE9-1A3C-49E5-A114-B42A2270A572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C49DBAB-2FAE-4D70-835E-B84B8D318657}">
      <dgm:prSet/>
      <dgm:spPr/>
      <dgm:t>
        <a:bodyPr/>
        <a:lstStyle/>
        <a:p>
          <a:r>
            <a:rPr lang="en-US" b="0" i="0"/>
            <a:t>Convert barcodes to persistent diagram (PD)</a:t>
          </a:r>
          <a:endParaRPr lang="en-US"/>
        </a:p>
      </dgm:t>
    </dgm:pt>
    <dgm:pt modelId="{A3B5AD1A-A945-4050-A976-8F9ABF5043B1}" type="parTrans" cxnId="{EAB7D000-8F64-481B-A174-4DC456C86B31}">
      <dgm:prSet/>
      <dgm:spPr/>
      <dgm:t>
        <a:bodyPr/>
        <a:lstStyle/>
        <a:p>
          <a:endParaRPr lang="en-US"/>
        </a:p>
      </dgm:t>
    </dgm:pt>
    <dgm:pt modelId="{D23EB536-A2DE-47C7-97BC-16706862C25D}" type="sibTrans" cxnId="{EAB7D000-8F64-481B-A174-4DC456C86B31}">
      <dgm:prSet/>
      <dgm:spPr/>
      <dgm:t>
        <a:bodyPr/>
        <a:lstStyle/>
        <a:p>
          <a:endParaRPr lang="en-US"/>
        </a:p>
      </dgm:t>
    </dgm:pt>
    <dgm:pt modelId="{5C11DD7A-7EDF-4D52-95BD-906D4BD5F5C4}">
      <dgm:prSet/>
      <dgm:spPr/>
      <dgm:t>
        <a:bodyPr/>
        <a:lstStyle/>
        <a:p>
          <a:r>
            <a:rPr lang="en-US" b="0" i="0"/>
            <a:t>Quantify the difference between two PDs using Wasserstein distance</a:t>
          </a:r>
          <a:endParaRPr lang="en-US"/>
        </a:p>
      </dgm:t>
    </dgm:pt>
    <dgm:pt modelId="{5E83EA1A-FB94-4769-A99C-78A81FD7A6B4}" type="parTrans" cxnId="{1EB49962-8258-457C-B85B-9ED42A743006}">
      <dgm:prSet/>
      <dgm:spPr/>
      <dgm:t>
        <a:bodyPr/>
        <a:lstStyle/>
        <a:p>
          <a:endParaRPr lang="en-US"/>
        </a:p>
      </dgm:t>
    </dgm:pt>
    <dgm:pt modelId="{CC031B61-E139-4926-A6A3-0BF514FA3316}" type="sibTrans" cxnId="{1EB49962-8258-457C-B85B-9ED42A743006}">
      <dgm:prSet/>
      <dgm:spPr/>
      <dgm:t>
        <a:bodyPr/>
        <a:lstStyle/>
        <a:p>
          <a:endParaRPr lang="en-US"/>
        </a:p>
      </dgm:t>
    </dgm:pt>
    <dgm:pt modelId="{80999B65-ABA5-4A4F-9A17-B9554E99FAF9}">
      <dgm:prSet/>
      <dgm:spPr/>
      <dgm:t>
        <a:bodyPr/>
        <a:lstStyle/>
        <a:p>
          <a:r>
            <a:rPr lang="en-US" b="0" i="0"/>
            <a:t>Statistical analysis:</a:t>
          </a:r>
          <a:endParaRPr lang="en-US"/>
        </a:p>
      </dgm:t>
    </dgm:pt>
    <dgm:pt modelId="{15C78887-0955-476A-B732-C1BEF71A8138}" type="parTrans" cxnId="{09F75E7D-9B91-4F3D-A075-1AEDA524A520}">
      <dgm:prSet/>
      <dgm:spPr/>
      <dgm:t>
        <a:bodyPr/>
        <a:lstStyle/>
        <a:p>
          <a:endParaRPr lang="en-US"/>
        </a:p>
      </dgm:t>
    </dgm:pt>
    <dgm:pt modelId="{2568467D-3928-447B-9C1D-684FCE348642}" type="sibTrans" cxnId="{09F75E7D-9B91-4F3D-A075-1AEDA524A520}">
      <dgm:prSet/>
      <dgm:spPr/>
      <dgm:t>
        <a:bodyPr/>
        <a:lstStyle/>
        <a:p>
          <a:endParaRPr lang="en-US"/>
        </a:p>
      </dgm:t>
    </dgm:pt>
    <dgm:pt modelId="{37E5F53F-7802-42C1-9BA2-5C17E4A22205}">
      <dgm:prSet/>
      <dgm:spPr/>
      <dgm:t>
        <a:bodyPr/>
        <a:lstStyle/>
        <a:p>
          <a:r>
            <a:rPr lang="en-US" b="0" i="0"/>
            <a:t>Across cohort study </a:t>
          </a:r>
          <a:endParaRPr lang="en-US"/>
        </a:p>
      </dgm:t>
    </dgm:pt>
    <dgm:pt modelId="{91F1E384-1B12-441D-A056-5C373774B400}" type="parTrans" cxnId="{4EA8A5C8-C802-4F98-B1E2-BF3ACC4ADACB}">
      <dgm:prSet/>
      <dgm:spPr/>
      <dgm:t>
        <a:bodyPr/>
        <a:lstStyle/>
        <a:p>
          <a:endParaRPr lang="en-US"/>
        </a:p>
      </dgm:t>
    </dgm:pt>
    <dgm:pt modelId="{8ACA7316-4520-4078-9B7D-63E6F0CC9CC8}" type="sibTrans" cxnId="{4EA8A5C8-C802-4F98-B1E2-BF3ACC4ADACB}">
      <dgm:prSet/>
      <dgm:spPr/>
      <dgm:t>
        <a:bodyPr/>
        <a:lstStyle/>
        <a:p>
          <a:endParaRPr lang="en-US"/>
        </a:p>
      </dgm:t>
    </dgm:pt>
    <dgm:pt modelId="{FAD7EE03-8F01-49A1-9A3D-0D69270B31B6}">
      <dgm:prSet/>
      <dgm:spPr/>
      <dgm:t>
        <a:bodyPr/>
        <a:lstStyle/>
        <a:p>
          <a:r>
            <a:rPr lang="en-US" b="0" i="0"/>
            <a:t>Within cohort study </a:t>
          </a:r>
          <a:endParaRPr lang="en-US"/>
        </a:p>
      </dgm:t>
    </dgm:pt>
    <dgm:pt modelId="{1E69FF46-9495-4106-B92A-3D27F0EF75D7}" type="parTrans" cxnId="{B206487F-8124-41B4-865C-1617FA4696DF}">
      <dgm:prSet/>
      <dgm:spPr/>
      <dgm:t>
        <a:bodyPr/>
        <a:lstStyle/>
        <a:p>
          <a:endParaRPr lang="en-US"/>
        </a:p>
      </dgm:t>
    </dgm:pt>
    <dgm:pt modelId="{AC580F37-5AF9-47C7-99A0-298D54D6402C}" type="sibTrans" cxnId="{B206487F-8124-41B4-865C-1617FA4696DF}">
      <dgm:prSet/>
      <dgm:spPr/>
      <dgm:t>
        <a:bodyPr/>
        <a:lstStyle/>
        <a:p>
          <a:endParaRPr lang="en-US"/>
        </a:p>
      </dgm:t>
    </dgm:pt>
    <dgm:pt modelId="{DD700AD2-F043-4C0D-A24C-0FCD79051CE1}" type="pres">
      <dgm:prSet presAssocID="{05475DE9-1A3C-49E5-A114-B42A2270A572}" presName="Name0" presStyleCnt="0">
        <dgm:presLayoutVars>
          <dgm:dir/>
          <dgm:animLvl val="lvl"/>
          <dgm:resizeHandles val="exact"/>
        </dgm:presLayoutVars>
      </dgm:prSet>
      <dgm:spPr/>
    </dgm:pt>
    <dgm:pt modelId="{386DED1C-C1C4-40D6-ACC9-2FA4B4F68F38}" type="pres">
      <dgm:prSet presAssocID="{80999B65-ABA5-4A4F-9A17-B9554E99FAF9}" presName="boxAndChildren" presStyleCnt="0"/>
      <dgm:spPr/>
    </dgm:pt>
    <dgm:pt modelId="{62DFE85F-CF2D-4323-A73D-8A37AD1365F9}" type="pres">
      <dgm:prSet presAssocID="{80999B65-ABA5-4A4F-9A17-B9554E99FAF9}" presName="parentTextBox" presStyleLbl="node1" presStyleIdx="0" presStyleCnt="3"/>
      <dgm:spPr/>
    </dgm:pt>
    <dgm:pt modelId="{9BCBA31D-0452-4129-9544-1576B978ECE0}" type="pres">
      <dgm:prSet presAssocID="{80999B65-ABA5-4A4F-9A17-B9554E99FAF9}" presName="entireBox" presStyleLbl="node1" presStyleIdx="0" presStyleCnt="3"/>
      <dgm:spPr/>
    </dgm:pt>
    <dgm:pt modelId="{A76A39CD-9FDB-4E53-9B4F-3F2F8DE1A513}" type="pres">
      <dgm:prSet presAssocID="{80999B65-ABA5-4A4F-9A17-B9554E99FAF9}" presName="descendantBox" presStyleCnt="0"/>
      <dgm:spPr/>
    </dgm:pt>
    <dgm:pt modelId="{E5165104-D8CC-4ACF-BF2C-8FBC65371C21}" type="pres">
      <dgm:prSet presAssocID="{37E5F53F-7802-42C1-9BA2-5C17E4A22205}" presName="childTextBox" presStyleLbl="fgAccFollowNode1" presStyleIdx="0" presStyleCnt="2">
        <dgm:presLayoutVars>
          <dgm:bulletEnabled val="1"/>
        </dgm:presLayoutVars>
      </dgm:prSet>
      <dgm:spPr/>
    </dgm:pt>
    <dgm:pt modelId="{23A30992-D865-4094-BE2C-705ED5DEC423}" type="pres">
      <dgm:prSet presAssocID="{FAD7EE03-8F01-49A1-9A3D-0D69270B31B6}" presName="childTextBox" presStyleLbl="fgAccFollowNode1" presStyleIdx="1" presStyleCnt="2">
        <dgm:presLayoutVars>
          <dgm:bulletEnabled val="1"/>
        </dgm:presLayoutVars>
      </dgm:prSet>
      <dgm:spPr/>
    </dgm:pt>
    <dgm:pt modelId="{AE95C18A-D7EF-4AAB-A659-73715DE9CE8F}" type="pres">
      <dgm:prSet presAssocID="{CC031B61-E139-4926-A6A3-0BF514FA3316}" presName="sp" presStyleCnt="0"/>
      <dgm:spPr/>
    </dgm:pt>
    <dgm:pt modelId="{9E47FF52-4352-48F2-A038-981D159D552B}" type="pres">
      <dgm:prSet presAssocID="{5C11DD7A-7EDF-4D52-95BD-906D4BD5F5C4}" presName="arrowAndChildren" presStyleCnt="0"/>
      <dgm:spPr/>
    </dgm:pt>
    <dgm:pt modelId="{2DB7C1E9-CE17-4C0B-B370-F54DE383C6CA}" type="pres">
      <dgm:prSet presAssocID="{5C11DD7A-7EDF-4D52-95BD-906D4BD5F5C4}" presName="parentTextArrow" presStyleLbl="node1" presStyleIdx="1" presStyleCnt="3"/>
      <dgm:spPr/>
    </dgm:pt>
    <dgm:pt modelId="{E9A514AD-6E73-4F2A-8307-54A83C2C7D9F}" type="pres">
      <dgm:prSet presAssocID="{D23EB536-A2DE-47C7-97BC-16706862C25D}" presName="sp" presStyleCnt="0"/>
      <dgm:spPr/>
    </dgm:pt>
    <dgm:pt modelId="{C2605114-088D-4861-8D5E-FB2AA5BF439E}" type="pres">
      <dgm:prSet presAssocID="{3C49DBAB-2FAE-4D70-835E-B84B8D318657}" presName="arrowAndChildren" presStyleCnt="0"/>
      <dgm:spPr/>
    </dgm:pt>
    <dgm:pt modelId="{E8440FAE-992B-465F-9EA1-6514536D0D10}" type="pres">
      <dgm:prSet presAssocID="{3C49DBAB-2FAE-4D70-835E-B84B8D318657}" presName="parentTextArrow" presStyleLbl="node1" presStyleIdx="2" presStyleCnt="3"/>
      <dgm:spPr/>
    </dgm:pt>
  </dgm:ptLst>
  <dgm:cxnLst>
    <dgm:cxn modelId="{EAB7D000-8F64-481B-A174-4DC456C86B31}" srcId="{05475DE9-1A3C-49E5-A114-B42A2270A572}" destId="{3C49DBAB-2FAE-4D70-835E-B84B8D318657}" srcOrd="0" destOrd="0" parTransId="{A3B5AD1A-A945-4050-A976-8F9ABF5043B1}" sibTransId="{D23EB536-A2DE-47C7-97BC-16706862C25D}"/>
    <dgm:cxn modelId="{1EB49962-8258-457C-B85B-9ED42A743006}" srcId="{05475DE9-1A3C-49E5-A114-B42A2270A572}" destId="{5C11DD7A-7EDF-4D52-95BD-906D4BD5F5C4}" srcOrd="1" destOrd="0" parTransId="{5E83EA1A-FB94-4769-A99C-78A81FD7A6B4}" sibTransId="{CC031B61-E139-4926-A6A3-0BF514FA3316}"/>
    <dgm:cxn modelId="{BE79D26D-AEDE-42F0-963F-7FCBE706FE86}" type="presOf" srcId="{80999B65-ABA5-4A4F-9A17-B9554E99FAF9}" destId="{9BCBA31D-0452-4129-9544-1576B978ECE0}" srcOrd="1" destOrd="0" presId="urn:microsoft.com/office/officeart/2005/8/layout/process4"/>
    <dgm:cxn modelId="{6993D656-EFD8-41A1-9B83-88839ECE782C}" type="presOf" srcId="{80999B65-ABA5-4A4F-9A17-B9554E99FAF9}" destId="{62DFE85F-CF2D-4323-A73D-8A37AD1365F9}" srcOrd="0" destOrd="0" presId="urn:microsoft.com/office/officeart/2005/8/layout/process4"/>
    <dgm:cxn modelId="{5B843877-87FB-4D3A-AA56-8DE9C8225358}" type="presOf" srcId="{3C49DBAB-2FAE-4D70-835E-B84B8D318657}" destId="{E8440FAE-992B-465F-9EA1-6514536D0D10}" srcOrd="0" destOrd="0" presId="urn:microsoft.com/office/officeart/2005/8/layout/process4"/>
    <dgm:cxn modelId="{09F75E7D-9B91-4F3D-A075-1AEDA524A520}" srcId="{05475DE9-1A3C-49E5-A114-B42A2270A572}" destId="{80999B65-ABA5-4A4F-9A17-B9554E99FAF9}" srcOrd="2" destOrd="0" parTransId="{15C78887-0955-476A-B732-C1BEF71A8138}" sibTransId="{2568467D-3928-447B-9C1D-684FCE348642}"/>
    <dgm:cxn modelId="{B206487F-8124-41B4-865C-1617FA4696DF}" srcId="{80999B65-ABA5-4A4F-9A17-B9554E99FAF9}" destId="{FAD7EE03-8F01-49A1-9A3D-0D69270B31B6}" srcOrd="1" destOrd="0" parTransId="{1E69FF46-9495-4106-B92A-3D27F0EF75D7}" sibTransId="{AC580F37-5AF9-47C7-99A0-298D54D6402C}"/>
    <dgm:cxn modelId="{A7302B81-47D0-420A-812E-303C80106A45}" type="presOf" srcId="{37E5F53F-7802-42C1-9BA2-5C17E4A22205}" destId="{E5165104-D8CC-4ACF-BF2C-8FBC65371C21}" srcOrd="0" destOrd="0" presId="urn:microsoft.com/office/officeart/2005/8/layout/process4"/>
    <dgm:cxn modelId="{9A4626B1-A19E-4C55-9E14-8596F50A4398}" type="presOf" srcId="{05475DE9-1A3C-49E5-A114-B42A2270A572}" destId="{DD700AD2-F043-4C0D-A24C-0FCD79051CE1}" srcOrd="0" destOrd="0" presId="urn:microsoft.com/office/officeart/2005/8/layout/process4"/>
    <dgm:cxn modelId="{0CDC66BC-0556-417E-A997-7490C5251C6D}" type="presOf" srcId="{5C11DD7A-7EDF-4D52-95BD-906D4BD5F5C4}" destId="{2DB7C1E9-CE17-4C0B-B370-F54DE383C6CA}" srcOrd="0" destOrd="0" presId="urn:microsoft.com/office/officeart/2005/8/layout/process4"/>
    <dgm:cxn modelId="{4EA8A5C8-C802-4F98-B1E2-BF3ACC4ADACB}" srcId="{80999B65-ABA5-4A4F-9A17-B9554E99FAF9}" destId="{37E5F53F-7802-42C1-9BA2-5C17E4A22205}" srcOrd="0" destOrd="0" parTransId="{91F1E384-1B12-441D-A056-5C373774B400}" sibTransId="{8ACA7316-4520-4078-9B7D-63E6F0CC9CC8}"/>
    <dgm:cxn modelId="{74C599D4-2015-4255-8CDB-825B4FFE1876}" type="presOf" srcId="{FAD7EE03-8F01-49A1-9A3D-0D69270B31B6}" destId="{23A30992-D865-4094-BE2C-705ED5DEC423}" srcOrd="0" destOrd="0" presId="urn:microsoft.com/office/officeart/2005/8/layout/process4"/>
    <dgm:cxn modelId="{E3FA9838-3317-4E9A-B5E6-B77EBCBC4E18}" type="presParOf" srcId="{DD700AD2-F043-4C0D-A24C-0FCD79051CE1}" destId="{386DED1C-C1C4-40D6-ACC9-2FA4B4F68F38}" srcOrd="0" destOrd="0" presId="urn:microsoft.com/office/officeart/2005/8/layout/process4"/>
    <dgm:cxn modelId="{7C3FCB99-AC30-47D1-88B1-8D1768D0FBF0}" type="presParOf" srcId="{386DED1C-C1C4-40D6-ACC9-2FA4B4F68F38}" destId="{62DFE85F-CF2D-4323-A73D-8A37AD1365F9}" srcOrd="0" destOrd="0" presId="urn:microsoft.com/office/officeart/2005/8/layout/process4"/>
    <dgm:cxn modelId="{64C1D485-2562-497F-AE29-79DAEF3A8CEF}" type="presParOf" srcId="{386DED1C-C1C4-40D6-ACC9-2FA4B4F68F38}" destId="{9BCBA31D-0452-4129-9544-1576B978ECE0}" srcOrd="1" destOrd="0" presId="urn:microsoft.com/office/officeart/2005/8/layout/process4"/>
    <dgm:cxn modelId="{78FB5905-D805-4188-926C-BBB0426C08FC}" type="presParOf" srcId="{386DED1C-C1C4-40D6-ACC9-2FA4B4F68F38}" destId="{A76A39CD-9FDB-4E53-9B4F-3F2F8DE1A513}" srcOrd="2" destOrd="0" presId="urn:microsoft.com/office/officeart/2005/8/layout/process4"/>
    <dgm:cxn modelId="{7149C299-F2F4-4D84-83CA-8C8EC9953533}" type="presParOf" srcId="{A76A39CD-9FDB-4E53-9B4F-3F2F8DE1A513}" destId="{E5165104-D8CC-4ACF-BF2C-8FBC65371C21}" srcOrd="0" destOrd="0" presId="urn:microsoft.com/office/officeart/2005/8/layout/process4"/>
    <dgm:cxn modelId="{3B19D4B2-DBDF-4433-B6DE-773F08B3B12F}" type="presParOf" srcId="{A76A39CD-9FDB-4E53-9B4F-3F2F8DE1A513}" destId="{23A30992-D865-4094-BE2C-705ED5DEC423}" srcOrd="1" destOrd="0" presId="urn:microsoft.com/office/officeart/2005/8/layout/process4"/>
    <dgm:cxn modelId="{DFFEF8CB-3B51-42E2-8259-95C6DDEB4B67}" type="presParOf" srcId="{DD700AD2-F043-4C0D-A24C-0FCD79051CE1}" destId="{AE95C18A-D7EF-4AAB-A659-73715DE9CE8F}" srcOrd="1" destOrd="0" presId="urn:microsoft.com/office/officeart/2005/8/layout/process4"/>
    <dgm:cxn modelId="{B172132A-55F5-4469-B504-F095396AE656}" type="presParOf" srcId="{DD700AD2-F043-4C0D-A24C-0FCD79051CE1}" destId="{9E47FF52-4352-48F2-A038-981D159D552B}" srcOrd="2" destOrd="0" presId="urn:microsoft.com/office/officeart/2005/8/layout/process4"/>
    <dgm:cxn modelId="{17240F8F-A331-4E42-8755-A840567B5D7D}" type="presParOf" srcId="{9E47FF52-4352-48F2-A038-981D159D552B}" destId="{2DB7C1E9-CE17-4C0B-B370-F54DE383C6CA}" srcOrd="0" destOrd="0" presId="urn:microsoft.com/office/officeart/2005/8/layout/process4"/>
    <dgm:cxn modelId="{2418F83D-862A-4014-9B0A-38510682B2A4}" type="presParOf" srcId="{DD700AD2-F043-4C0D-A24C-0FCD79051CE1}" destId="{E9A514AD-6E73-4F2A-8307-54A83C2C7D9F}" srcOrd="3" destOrd="0" presId="urn:microsoft.com/office/officeart/2005/8/layout/process4"/>
    <dgm:cxn modelId="{0623ED40-E78B-4658-A31C-88574CD6FC16}" type="presParOf" srcId="{DD700AD2-F043-4C0D-A24C-0FCD79051CE1}" destId="{C2605114-088D-4861-8D5E-FB2AA5BF439E}" srcOrd="4" destOrd="0" presId="urn:microsoft.com/office/officeart/2005/8/layout/process4"/>
    <dgm:cxn modelId="{04BE2172-10A3-49D6-9F30-FAF22FCF729E}" type="presParOf" srcId="{C2605114-088D-4861-8D5E-FB2AA5BF439E}" destId="{E8440FAE-992B-465F-9EA1-6514536D0D1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A01EEC-08F7-429C-958B-49CB26B4307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7FA0209D-C70A-4351-A408-2C6133796D0A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 i="0" dirty="0"/>
            <a:t>Discrete </a:t>
          </a:r>
          <a:r>
            <a:rPr lang="en-US" b="1" i="0" dirty="0">
              <a:latin typeface="Aptos Display" panose="02110004020202020204"/>
            </a:rPr>
            <a:t>brain states</a:t>
          </a:r>
          <a:br>
            <a:rPr lang="en-US" b="0" dirty="0">
              <a:latin typeface="Aptos Display" panose="02110004020202020204"/>
            </a:rPr>
          </a:br>
          <a:r>
            <a:rPr lang="en-US" b="0" dirty="0">
              <a:latin typeface="Aptos Display" panose="02110004020202020204"/>
            </a:rPr>
            <a:t>Brain alternates</a:t>
          </a:r>
          <a:r>
            <a:rPr lang="en-US" b="0" i="0" dirty="0"/>
            <a:t> </a:t>
          </a:r>
          <a:r>
            <a:rPr lang="en-US" b="0" dirty="0">
              <a:latin typeface="Aptos Display" panose="02110004020202020204"/>
            </a:rPr>
            <a:t>between limited distinct</a:t>
          </a:r>
          <a:r>
            <a:rPr lang="en-US" b="0" dirty="0"/>
            <a:t> </a:t>
          </a:r>
          <a:r>
            <a:rPr lang="en-US" b="0" i="0" dirty="0"/>
            <a:t>states</a:t>
          </a:r>
          <a:endParaRPr lang="en-US" b="0" dirty="0"/>
        </a:p>
      </dgm:t>
    </dgm:pt>
    <dgm:pt modelId="{448A4A8B-2FC5-4D96-ADA3-F9EB4A22FA9F}" type="parTrans" cxnId="{B094E2A3-B9A1-4177-B72F-41E51113F4B2}">
      <dgm:prSet/>
      <dgm:spPr/>
      <dgm:t>
        <a:bodyPr/>
        <a:lstStyle/>
        <a:p>
          <a:endParaRPr lang="en-US"/>
        </a:p>
      </dgm:t>
    </dgm:pt>
    <dgm:pt modelId="{0ED8CC3D-FBED-44F8-B478-0220FE756543}" type="sibTrans" cxnId="{B094E2A3-B9A1-4177-B72F-41E51113F4B2}">
      <dgm:prSet/>
      <dgm:spPr/>
      <dgm:t>
        <a:bodyPr/>
        <a:lstStyle/>
        <a:p>
          <a:endParaRPr lang="en-US"/>
        </a:p>
      </dgm:t>
    </dgm:pt>
    <dgm:pt modelId="{CF11F140-A8D4-4836-991E-A854021A0290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 i="0" dirty="0"/>
            <a:t>High dimensional data</a:t>
          </a:r>
          <a:br>
            <a:rPr lang="en-US" b="1" dirty="0">
              <a:latin typeface="Aptos Display" panose="02110004020202020204"/>
            </a:rPr>
          </a:br>
          <a:r>
            <a:rPr lang="en-US" dirty="0">
              <a:latin typeface="Aptos Display" panose="02110004020202020204"/>
            </a:rPr>
            <a:t> 754, 336, 86 timesteps</a:t>
          </a:r>
          <a:endParaRPr lang="en-US" dirty="0"/>
        </a:p>
      </dgm:t>
    </dgm:pt>
    <dgm:pt modelId="{7DCF7C45-17D8-4642-80C0-EB03B7BEFF48}" type="parTrans" cxnId="{9A05E1DA-8805-4857-A180-8F0228BBCB8D}">
      <dgm:prSet/>
      <dgm:spPr/>
      <dgm:t>
        <a:bodyPr/>
        <a:lstStyle/>
        <a:p>
          <a:endParaRPr lang="en-US"/>
        </a:p>
      </dgm:t>
    </dgm:pt>
    <dgm:pt modelId="{9D0BC48E-EA61-4EDE-8F81-6E4E0B7C5666}" type="sibTrans" cxnId="{9A05E1DA-8805-4857-A180-8F0228BBCB8D}">
      <dgm:prSet/>
      <dgm:spPr/>
      <dgm:t>
        <a:bodyPr/>
        <a:lstStyle/>
        <a:p>
          <a:endParaRPr lang="en-US"/>
        </a:p>
      </dgm:t>
    </dgm:pt>
    <dgm:pt modelId="{4FB1AF07-4B68-4E1B-AF59-CC8E31B323E8}" type="pres">
      <dgm:prSet presAssocID="{DBA01EEC-08F7-429C-958B-49CB26B4307D}" presName="root" presStyleCnt="0">
        <dgm:presLayoutVars>
          <dgm:dir/>
          <dgm:resizeHandles val="exact"/>
        </dgm:presLayoutVars>
      </dgm:prSet>
      <dgm:spPr/>
    </dgm:pt>
    <dgm:pt modelId="{811BBDB3-55BD-4644-A1BD-6DD4579FF380}" type="pres">
      <dgm:prSet presAssocID="{7FA0209D-C70A-4351-A408-2C6133796D0A}" presName="compNode" presStyleCnt="0"/>
      <dgm:spPr/>
    </dgm:pt>
    <dgm:pt modelId="{019B5B03-50FF-4D1D-8546-9E26267FE9C2}" type="pres">
      <dgm:prSet presAssocID="{7FA0209D-C70A-4351-A408-2C6133796D0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F631FCC8-5824-4028-8172-4C5B0570B059}" type="pres">
      <dgm:prSet presAssocID="{7FA0209D-C70A-4351-A408-2C6133796D0A}" presName="spaceRect" presStyleCnt="0"/>
      <dgm:spPr/>
    </dgm:pt>
    <dgm:pt modelId="{A07D6BC5-FDA8-4823-A1CB-C64BEBB9AFA8}" type="pres">
      <dgm:prSet presAssocID="{7FA0209D-C70A-4351-A408-2C6133796D0A}" presName="textRect" presStyleLbl="revTx" presStyleIdx="0" presStyleCnt="2">
        <dgm:presLayoutVars>
          <dgm:chMax val="1"/>
          <dgm:chPref val="1"/>
        </dgm:presLayoutVars>
      </dgm:prSet>
      <dgm:spPr/>
    </dgm:pt>
    <dgm:pt modelId="{74CC8A9E-0023-4464-82E1-8398DF6CFB7D}" type="pres">
      <dgm:prSet presAssocID="{0ED8CC3D-FBED-44F8-B478-0220FE756543}" presName="sibTrans" presStyleCnt="0"/>
      <dgm:spPr/>
    </dgm:pt>
    <dgm:pt modelId="{AE216891-4522-4F51-B236-7552841B1EB2}" type="pres">
      <dgm:prSet presAssocID="{CF11F140-A8D4-4836-991E-A854021A0290}" presName="compNode" presStyleCnt="0"/>
      <dgm:spPr/>
    </dgm:pt>
    <dgm:pt modelId="{B842EA63-4F90-423A-9114-276562D0791B}" type="pres">
      <dgm:prSet presAssocID="{CF11F140-A8D4-4836-991E-A854021A029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C9783D6-9A75-4A7B-B3D9-71DC482D8728}" type="pres">
      <dgm:prSet presAssocID="{CF11F140-A8D4-4836-991E-A854021A0290}" presName="spaceRect" presStyleCnt="0"/>
      <dgm:spPr/>
    </dgm:pt>
    <dgm:pt modelId="{A351A4E8-015E-4754-9368-6AAFB3872056}" type="pres">
      <dgm:prSet presAssocID="{CF11F140-A8D4-4836-991E-A854021A029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094E2A3-B9A1-4177-B72F-41E51113F4B2}" srcId="{DBA01EEC-08F7-429C-958B-49CB26B4307D}" destId="{7FA0209D-C70A-4351-A408-2C6133796D0A}" srcOrd="0" destOrd="0" parTransId="{448A4A8B-2FC5-4D96-ADA3-F9EB4A22FA9F}" sibTransId="{0ED8CC3D-FBED-44F8-B478-0220FE756543}"/>
    <dgm:cxn modelId="{03F19ECE-3F3E-4A60-81C2-913A73319B7C}" type="presOf" srcId="{7FA0209D-C70A-4351-A408-2C6133796D0A}" destId="{A07D6BC5-FDA8-4823-A1CB-C64BEBB9AFA8}" srcOrd="0" destOrd="0" presId="urn:microsoft.com/office/officeart/2018/2/layout/IconLabelList"/>
    <dgm:cxn modelId="{EBEFF0D2-A188-40FA-8118-066FD910646C}" type="presOf" srcId="{DBA01EEC-08F7-429C-958B-49CB26B4307D}" destId="{4FB1AF07-4B68-4E1B-AF59-CC8E31B323E8}" srcOrd="0" destOrd="0" presId="urn:microsoft.com/office/officeart/2018/2/layout/IconLabelList"/>
    <dgm:cxn modelId="{9A05E1DA-8805-4857-A180-8F0228BBCB8D}" srcId="{DBA01EEC-08F7-429C-958B-49CB26B4307D}" destId="{CF11F140-A8D4-4836-991E-A854021A0290}" srcOrd="1" destOrd="0" parTransId="{7DCF7C45-17D8-4642-80C0-EB03B7BEFF48}" sibTransId="{9D0BC48E-EA61-4EDE-8F81-6E4E0B7C5666}"/>
    <dgm:cxn modelId="{CD964EF9-6264-4563-9AAC-45992762040D}" type="presOf" srcId="{CF11F140-A8D4-4836-991E-A854021A0290}" destId="{A351A4E8-015E-4754-9368-6AAFB3872056}" srcOrd="0" destOrd="0" presId="urn:microsoft.com/office/officeart/2018/2/layout/IconLabelList"/>
    <dgm:cxn modelId="{F197A871-EE73-4ED9-92AD-F9889ED59A5E}" type="presParOf" srcId="{4FB1AF07-4B68-4E1B-AF59-CC8E31B323E8}" destId="{811BBDB3-55BD-4644-A1BD-6DD4579FF380}" srcOrd="0" destOrd="0" presId="urn:microsoft.com/office/officeart/2018/2/layout/IconLabelList"/>
    <dgm:cxn modelId="{7D8DEADA-AB23-4CB2-8F4B-A97ACCAA191A}" type="presParOf" srcId="{811BBDB3-55BD-4644-A1BD-6DD4579FF380}" destId="{019B5B03-50FF-4D1D-8546-9E26267FE9C2}" srcOrd="0" destOrd="0" presId="urn:microsoft.com/office/officeart/2018/2/layout/IconLabelList"/>
    <dgm:cxn modelId="{E96F9E76-F857-4C25-A5AB-641B72546A47}" type="presParOf" srcId="{811BBDB3-55BD-4644-A1BD-6DD4579FF380}" destId="{F631FCC8-5824-4028-8172-4C5B0570B059}" srcOrd="1" destOrd="0" presId="urn:microsoft.com/office/officeart/2018/2/layout/IconLabelList"/>
    <dgm:cxn modelId="{18134D64-8316-4C0A-841E-0E585BCB4AEB}" type="presParOf" srcId="{811BBDB3-55BD-4644-A1BD-6DD4579FF380}" destId="{A07D6BC5-FDA8-4823-A1CB-C64BEBB9AFA8}" srcOrd="2" destOrd="0" presId="urn:microsoft.com/office/officeart/2018/2/layout/IconLabelList"/>
    <dgm:cxn modelId="{743A9A98-D02A-4F25-B359-B97DB6FC9CD8}" type="presParOf" srcId="{4FB1AF07-4B68-4E1B-AF59-CC8E31B323E8}" destId="{74CC8A9E-0023-4464-82E1-8398DF6CFB7D}" srcOrd="1" destOrd="0" presId="urn:microsoft.com/office/officeart/2018/2/layout/IconLabelList"/>
    <dgm:cxn modelId="{EEE997D2-E50C-435A-85FD-930E7E5981F6}" type="presParOf" srcId="{4FB1AF07-4B68-4E1B-AF59-CC8E31B323E8}" destId="{AE216891-4522-4F51-B236-7552841B1EB2}" srcOrd="2" destOrd="0" presId="urn:microsoft.com/office/officeart/2018/2/layout/IconLabelList"/>
    <dgm:cxn modelId="{28A569FB-E2F3-4852-8C99-AE5105626EFA}" type="presParOf" srcId="{AE216891-4522-4F51-B236-7552841B1EB2}" destId="{B842EA63-4F90-423A-9114-276562D0791B}" srcOrd="0" destOrd="0" presId="urn:microsoft.com/office/officeart/2018/2/layout/IconLabelList"/>
    <dgm:cxn modelId="{6D8CF8F3-EC1E-4B16-B9CC-63BDBE12DB57}" type="presParOf" srcId="{AE216891-4522-4F51-B236-7552841B1EB2}" destId="{9C9783D6-9A75-4A7B-B3D9-71DC482D8728}" srcOrd="1" destOrd="0" presId="urn:microsoft.com/office/officeart/2018/2/layout/IconLabelList"/>
    <dgm:cxn modelId="{85ACB413-D94F-4658-9647-2A41451632D6}" type="presParOf" srcId="{AE216891-4522-4F51-B236-7552841B1EB2}" destId="{A351A4E8-015E-4754-9368-6AAFB387205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6D2D5C-D112-446F-A2A4-6152B78DCE5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09A775-935C-4F14-88EF-C9D0B4EE56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Demonstrated the efficacy of TDA-based techniques in </a:t>
          </a:r>
          <a:r>
            <a:rPr lang="en-US" err="1"/>
            <a:t>analysing</a:t>
          </a:r>
          <a:r>
            <a:rPr lang="en-US"/>
            <a:t> FCNs from different TRs for both static and dynamic brain networks</a:t>
          </a:r>
        </a:p>
      </dgm:t>
    </dgm:pt>
    <dgm:pt modelId="{F8EAC0B0-CC3E-48FB-9DD6-4DDDAA315B03}" type="parTrans" cxnId="{FDED8404-4812-467C-9548-98563A51BB68}">
      <dgm:prSet/>
      <dgm:spPr/>
      <dgm:t>
        <a:bodyPr/>
        <a:lstStyle/>
        <a:p>
          <a:endParaRPr lang="en-US"/>
        </a:p>
      </dgm:t>
    </dgm:pt>
    <dgm:pt modelId="{2821DB19-DE0F-4783-8BFF-DF36A24A3A74}" type="sibTrans" cxnId="{FDED8404-4812-467C-9548-98563A51BB68}">
      <dgm:prSet/>
      <dgm:spPr/>
      <dgm:t>
        <a:bodyPr/>
        <a:lstStyle/>
        <a:p>
          <a:endParaRPr lang="en-US"/>
        </a:p>
      </dgm:t>
    </dgm:pt>
    <dgm:pt modelId="{5EDF20B5-C3A3-4D38-87D9-6D730625F8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Barcodes extracted from different scans of the same subject with different TRs captures similar structure</a:t>
          </a:r>
        </a:p>
      </dgm:t>
    </dgm:pt>
    <dgm:pt modelId="{1F134EAC-CD00-4DB3-AE7C-5BC76B677330}" type="parTrans" cxnId="{058D0F71-6447-4E5F-8908-9A585C4DA7DB}">
      <dgm:prSet/>
      <dgm:spPr/>
      <dgm:t>
        <a:bodyPr/>
        <a:lstStyle/>
        <a:p>
          <a:endParaRPr lang="en-US"/>
        </a:p>
      </dgm:t>
    </dgm:pt>
    <dgm:pt modelId="{FF0DA30B-0388-4E19-859D-DE736D96D3EF}" type="sibTrans" cxnId="{058D0F71-6447-4E5F-8908-9A585C4DA7DB}">
      <dgm:prSet/>
      <dgm:spPr/>
      <dgm:t>
        <a:bodyPr/>
        <a:lstStyle/>
        <a:p>
          <a:endParaRPr lang="en-US"/>
        </a:p>
      </dgm:t>
    </dgm:pt>
    <dgm:pt modelId="{FBAB4F89-0DC1-4397-8B0D-6376EBB3F6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Open sourced code, data, docs </a:t>
          </a:r>
          <a:r>
            <a:rPr lang="en-US">
              <a:hlinkClick xmlns:r="http://schemas.openxmlformats.org/officeDocument/2006/relationships" r:id="rId1"/>
            </a:rPr>
            <a:t>https://github.com/harp-lab/brainPH</a:t>
          </a:r>
          <a:r>
            <a:rPr lang="en-US"/>
            <a:t> (case 1) </a:t>
          </a:r>
          <a:r>
            <a:rPr lang="en-US">
              <a:hlinkClick xmlns:r="http://schemas.openxmlformats.org/officeDocument/2006/relationships" r:id="rId2"/>
            </a:rPr>
            <a:t>https://github.com/harp-lab/temporalPH</a:t>
          </a:r>
          <a:r>
            <a:rPr lang="en-US"/>
            <a:t> (case 2)</a:t>
          </a:r>
        </a:p>
      </dgm:t>
    </dgm:pt>
    <dgm:pt modelId="{CC655DE2-12E5-4DD5-AFB3-08F96E6B360D}" type="parTrans" cxnId="{C397E815-8FA5-4C03-B839-8341D29A01C3}">
      <dgm:prSet/>
      <dgm:spPr/>
      <dgm:t>
        <a:bodyPr/>
        <a:lstStyle/>
        <a:p>
          <a:endParaRPr lang="en-US"/>
        </a:p>
      </dgm:t>
    </dgm:pt>
    <dgm:pt modelId="{25A81957-D180-48EC-A6BC-DFAF25BDB472}" type="sibTrans" cxnId="{C397E815-8FA5-4C03-B839-8341D29A01C3}">
      <dgm:prSet/>
      <dgm:spPr/>
      <dgm:t>
        <a:bodyPr/>
        <a:lstStyle/>
        <a:p>
          <a:endParaRPr lang="en-US"/>
        </a:p>
      </dgm:t>
    </dgm:pt>
    <dgm:pt modelId="{BD0149BA-78CB-47CB-9879-804C12BFA5D3}" type="pres">
      <dgm:prSet presAssocID="{2D6D2D5C-D112-446F-A2A4-6152B78DCE5C}" presName="root" presStyleCnt="0">
        <dgm:presLayoutVars>
          <dgm:dir/>
          <dgm:resizeHandles val="exact"/>
        </dgm:presLayoutVars>
      </dgm:prSet>
      <dgm:spPr/>
    </dgm:pt>
    <dgm:pt modelId="{B73A9177-F171-47F8-8427-9DDB66C3E997}" type="pres">
      <dgm:prSet presAssocID="{2F09A775-935C-4F14-88EF-C9D0B4EE56F4}" presName="compNode" presStyleCnt="0"/>
      <dgm:spPr/>
    </dgm:pt>
    <dgm:pt modelId="{3ADC2D42-5D02-4413-BBD4-C7A0528F7DD0}" type="pres">
      <dgm:prSet presAssocID="{2F09A775-935C-4F14-88EF-C9D0B4EE56F4}" presName="bgRect" presStyleLbl="bgShp" presStyleIdx="0" presStyleCnt="3"/>
      <dgm:spPr/>
    </dgm:pt>
    <dgm:pt modelId="{A9B5D9D5-551B-4710-AA8C-AE8C8314C442}" type="pres">
      <dgm:prSet presAssocID="{2F09A775-935C-4F14-88EF-C9D0B4EE56F4}" presName="iconRect" presStyleLbl="node1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8D114D8-81DE-48C8-8FF2-BA4696606A0A}" type="pres">
      <dgm:prSet presAssocID="{2F09A775-935C-4F14-88EF-C9D0B4EE56F4}" presName="spaceRect" presStyleCnt="0"/>
      <dgm:spPr/>
    </dgm:pt>
    <dgm:pt modelId="{043A7C80-8DBD-460D-A92D-FF3A01F7C2BD}" type="pres">
      <dgm:prSet presAssocID="{2F09A775-935C-4F14-88EF-C9D0B4EE56F4}" presName="parTx" presStyleLbl="revTx" presStyleIdx="0" presStyleCnt="3">
        <dgm:presLayoutVars>
          <dgm:chMax val="0"/>
          <dgm:chPref val="0"/>
        </dgm:presLayoutVars>
      </dgm:prSet>
      <dgm:spPr/>
    </dgm:pt>
    <dgm:pt modelId="{FE293C4A-CCBF-4FF7-B019-A88892D8F964}" type="pres">
      <dgm:prSet presAssocID="{2821DB19-DE0F-4783-8BFF-DF36A24A3A74}" presName="sibTrans" presStyleCnt="0"/>
      <dgm:spPr/>
    </dgm:pt>
    <dgm:pt modelId="{3E1E6733-677E-40B1-ABA7-FFB151DF0D99}" type="pres">
      <dgm:prSet presAssocID="{5EDF20B5-C3A3-4D38-87D9-6D730625F83C}" presName="compNode" presStyleCnt="0"/>
      <dgm:spPr/>
    </dgm:pt>
    <dgm:pt modelId="{58E5B545-BFE8-45C2-8405-79E8CE5B4A89}" type="pres">
      <dgm:prSet presAssocID="{5EDF20B5-C3A3-4D38-87D9-6D730625F83C}" presName="bgRect" presStyleLbl="bgShp" presStyleIdx="1" presStyleCnt="3"/>
      <dgm:spPr/>
    </dgm:pt>
    <dgm:pt modelId="{19D231B0-FD74-484C-BBE9-C0C944F3F2C0}" type="pres">
      <dgm:prSet presAssocID="{5EDF20B5-C3A3-4D38-87D9-6D730625F83C}" presName="iconRect" presStyleLbl="node1" presStyleIdx="1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with solid fill"/>
        </a:ext>
      </dgm:extLst>
    </dgm:pt>
    <dgm:pt modelId="{02D3212C-3FD1-4833-8B03-D05A7D35CB94}" type="pres">
      <dgm:prSet presAssocID="{5EDF20B5-C3A3-4D38-87D9-6D730625F83C}" presName="spaceRect" presStyleCnt="0"/>
      <dgm:spPr/>
    </dgm:pt>
    <dgm:pt modelId="{36CB5E9C-284F-47A7-9C0D-77B1D5865E24}" type="pres">
      <dgm:prSet presAssocID="{5EDF20B5-C3A3-4D38-87D9-6D730625F83C}" presName="parTx" presStyleLbl="revTx" presStyleIdx="1" presStyleCnt="3">
        <dgm:presLayoutVars>
          <dgm:chMax val="0"/>
          <dgm:chPref val="0"/>
        </dgm:presLayoutVars>
      </dgm:prSet>
      <dgm:spPr/>
    </dgm:pt>
    <dgm:pt modelId="{46C0C91A-412D-473E-B585-93D17B19A694}" type="pres">
      <dgm:prSet presAssocID="{FF0DA30B-0388-4E19-859D-DE736D96D3EF}" presName="sibTrans" presStyleCnt="0"/>
      <dgm:spPr/>
    </dgm:pt>
    <dgm:pt modelId="{9B945FCF-BE19-41F0-B898-25C6B6C87D8D}" type="pres">
      <dgm:prSet presAssocID="{FBAB4F89-0DC1-4397-8B0D-6376EBB3F6C2}" presName="compNode" presStyleCnt="0"/>
      <dgm:spPr/>
    </dgm:pt>
    <dgm:pt modelId="{168A006C-EE4C-4631-9632-FC959F45ADF7}" type="pres">
      <dgm:prSet presAssocID="{FBAB4F89-0DC1-4397-8B0D-6376EBB3F6C2}" presName="bgRect" presStyleLbl="bgShp" presStyleIdx="2" presStyleCnt="3"/>
      <dgm:spPr/>
    </dgm:pt>
    <dgm:pt modelId="{1EB1D657-8D17-45D6-9FD3-A0307093408C}" type="pres">
      <dgm:prSet presAssocID="{FBAB4F89-0DC1-4397-8B0D-6376EBB3F6C2}" presName="iconRect" presStyleLbl="node1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123E158-F8AA-42EB-9295-4F51C4478307}" type="pres">
      <dgm:prSet presAssocID="{FBAB4F89-0DC1-4397-8B0D-6376EBB3F6C2}" presName="spaceRect" presStyleCnt="0"/>
      <dgm:spPr/>
    </dgm:pt>
    <dgm:pt modelId="{8728F24D-D11C-4D1B-AF0D-F5C37C4328F5}" type="pres">
      <dgm:prSet presAssocID="{FBAB4F89-0DC1-4397-8B0D-6376EBB3F6C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DED8404-4812-467C-9548-98563A51BB68}" srcId="{2D6D2D5C-D112-446F-A2A4-6152B78DCE5C}" destId="{2F09A775-935C-4F14-88EF-C9D0B4EE56F4}" srcOrd="0" destOrd="0" parTransId="{F8EAC0B0-CC3E-48FB-9DD6-4DDDAA315B03}" sibTransId="{2821DB19-DE0F-4783-8BFF-DF36A24A3A74}"/>
    <dgm:cxn modelId="{C397E815-8FA5-4C03-B839-8341D29A01C3}" srcId="{2D6D2D5C-D112-446F-A2A4-6152B78DCE5C}" destId="{FBAB4F89-0DC1-4397-8B0D-6376EBB3F6C2}" srcOrd="2" destOrd="0" parTransId="{CC655DE2-12E5-4DD5-AFB3-08F96E6B360D}" sibTransId="{25A81957-D180-48EC-A6BC-DFAF25BDB472}"/>
    <dgm:cxn modelId="{084F7E39-1676-49E6-B557-2DB496F368EF}" type="presOf" srcId="{5EDF20B5-C3A3-4D38-87D9-6D730625F83C}" destId="{36CB5E9C-284F-47A7-9C0D-77B1D5865E24}" srcOrd="0" destOrd="0" presId="urn:microsoft.com/office/officeart/2018/2/layout/IconVerticalSolidList"/>
    <dgm:cxn modelId="{058D0F71-6447-4E5F-8908-9A585C4DA7DB}" srcId="{2D6D2D5C-D112-446F-A2A4-6152B78DCE5C}" destId="{5EDF20B5-C3A3-4D38-87D9-6D730625F83C}" srcOrd="1" destOrd="0" parTransId="{1F134EAC-CD00-4DB3-AE7C-5BC76B677330}" sibTransId="{FF0DA30B-0388-4E19-859D-DE736D96D3EF}"/>
    <dgm:cxn modelId="{9D3DBBBB-4C8D-498A-9906-0F11D6E1D9BE}" type="presOf" srcId="{2F09A775-935C-4F14-88EF-C9D0B4EE56F4}" destId="{043A7C80-8DBD-460D-A92D-FF3A01F7C2BD}" srcOrd="0" destOrd="0" presId="urn:microsoft.com/office/officeart/2018/2/layout/IconVerticalSolidList"/>
    <dgm:cxn modelId="{493561D4-9884-4CB3-A4BA-2861B1911726}" type="presOf" srcId="{2D6D2D5C-D112-446F-A2A4-6152B78DCE5C}" destId="{BD0149BA-78CB-47CB-9879-804C12BFA5D3}" srcOrd="0" destOrd="0" presId="urn:microsoft.com/office/officeart/2018/2/layout/IconVerticalSolidList"/>
    <dgm:cxn modelId="{F78537DE-134C-4DAF-916A-44F245227373}" type="presOf" srcId="{FBAB4F89-0DC1-4397-8B0D-6376EBB3F6C2}" destId="{8728F24D-D11C-4D1B-AF0D-F5C37C4328F5}" srcOrd="0" destOrd="0" presId="urn:microsoft.com/office/officeart/2018/2/layout/IconVerticalSolidList"/>
    <dgm:cxn modelId="{32C860B4-2CDE-4A5A-B210-D4711002F7A2}" type="presParOf" srcId="{BD0149BA-78CB-47CB-9879-804C12BFA5D3}" destId="{B73A9177-F171-47F8-8427-9DDB66C3E997}" srcOrd="0" destOrd="0" presId="urn:microsoft.com/office/officeart/2018/2/layout/IconVerticalSolidList"/>
    <dgm:cxn modelId="{A43D204C-8123-444E-B457-5F8D8FB9D681}" type="presParOf" srcId="{B73A9177-F171-47F8-8427-9DDB66C3E997}" destId="{3ADC2D42-5D02-4413-BBD4-C7A0528F7DD0}" srcOrd="0" destOrd="0" presId="urn:microsoft.com/office/officeart/2018/2/layout/IconVerticalSolidList"/>
    <dgm:cxn modelId="{D3AD4376-E26A-4FB8-A577-838B86CEA3FD}" type="presParOf" srcId="{B73A9177-F171-47F8-8427-9DDB66C3E997}" destId="{A9B5D9D5-551B-4710-AA8C-AE8C8314C442}" srcOrd="1" destOrd="0" presId="urn:microsoft.com/office/officeart/2018/2/layout/IconVerticalSolidList"/>
    <dgm:cxn modelId="{653DB846-8674-4D0C-8265-6BEA46374F00}" type="presParOf" srcId="{B73A9177-F171-47F8-8427-9DDB66C3E997}" destId="{88D114D8-81DE-48C8-8FF2-BA4696606A0A}" srcOrd="2" destOrd="0" presId="urn:microsoft.com/office/officeart/2018/2/layout/IconVerticalSolidList"/>
    <dgm:cxn modelId="{D1866F0C-B521-4B5B-91CF-ECBE8B631425}" type="presParOf" srcId="{B73A9177-F171-47F8-8427-9DDB66C3E997}" destId="{043A7C80-8DBD-460D-A92D-FF3A01F7C2BD}" srcOrd="3" destOrd="0" presId="urn:microsoft.com/office/officeart/2018/2/layout/IconVerticalSolidList"/>
    <dgm:cxn modelId="{8329D0E6-C217-4200-B6F5-E774A949808B}" type="presParOf" srcId="{BD0149BA-78CB-47CB-9879-804C12BFA5D3}" destId="{FE293C4A-CCBF-4FF7-B019-A88892D8F964}" srcOrd="1" destOrd="0" presId="urn:microsoft.com/office/officeart/2018/2/layout/IconVerticalSolidList"/>
    <dgm:cxn modelId="{663402F8-E115-4882-9CAF-96EED3F499A1}" type="presParOf" srcId="{BD0149BA-78CB-47CB-9879-804C12BFA5D3}" destId="{3E1E6733-677E-40B1-ABA7-FFB151DF0D99}" srcOrd="2" destOrd="0" presId="urn:microsoft.com/office/officeart/2018/2/layout/IconVerticalSolidList"/>
    <dgm:cxn modelId="{CD6C01F2-F861-444F-AD8F-EAB010238C8B}" type="presParOf" srcId="{3E1E6733-677E-40B1-ABA7-FFB151DF0D99}" destId="{58E5B545-BFE8-45C2-8405-79E8CE5B4A89}" srcOrd="0" destOrd="0" presId="urn:microsoft.com/office/officeart/2018/2/layout/IconVerticalSolidList"/>
    <dgm:cxn modelId="{C418A000-9DAB-4B1A-BF0F-F3F4EF48B115}" type="presParOf" srcId="{3E1E6733-677E-40B1-ABA7-FFB151DF0D99}" destId="{19D231B0-FD74-484C-BBE9-C0C944F3F2C0}" srcOrd="1" destOrd="0" presId="urn:microsoft.com/office/officeart/2018/2/layout/IconVerticalSolidList"/>
    <dgm:cxn modelId="{D3708ACD-A7EB-4AE6-804E-7F36972597C6}" type="presParOf" srcId="{3E1E6733-677E-40B1-ABA7-FFB151DF0D99}" destId="{02D3212C-3FD1-4833-8B03-D05A7D35CB94}" srcOrd="2" destOrd="0" presId="urn:microsoft.com/office/officeart/2018/2/layout/IconVerticalSolidList"/>
    <dgm:cxn modelId="{5D1D0758-E798-48D5-8780-9E8842C3B7BE}" type="presParOf" srcId="{3E1E6733-677E-40B1-ABA7-FFB151DF0D99}" destId="{36CB5E9C-284F-47A7-9C0D-77B1D5865E24}" srcOrd="3" destOrd="0" presId="urn:microsoft.com/office/officeart/2018/2/layout/IconVerticalSolidList"/>
    <dgm:cxn modelId="{840B1CBF-0538-4C1C-A55E-BE0E301B324B}" type="presParOf" srcId="{BD0149BA-78CB-47CB-9879-804C12BFA5D3}" destId="{46C0C91A-412D-473E-B585-93D17B19A694}" srcOrd="3" destOrd="0" presId="urn:microsoft.com/office/officeart/2018/2/layout/IconVerticalSolidList"/>
    <dgm:cxn modelId="{4AD4E801-9105-4738-AC38-6C99113192DC}" type="presParOf" srcId="{BD0149BA-78CB-47CB-9879-804C12BFA5D3}" destId="{9B945FCF-BE19-41F0-B898-25C6B6C87D8D}" srcOrd="4" destOrd="0" presId="urn:microsoft.com/office/officeart/2018/2/layout/IconVerticalSolidList"/>
    <dgm:cxn modelId="{3F8AF2F7-DA79-404E-A4AA-0A104AC0A089}" type="presParOf" srcId="{9B945FCF-BE19-41F0-B898-25C6B6C87D8D}" destId="{168A006C-EE4C-4631-9632-FC959F45ADF7}" srcOrd="0" destOrd="0" presId="urn:microsoft.com/office/officeart/2018/2/layout/IconVerticalSolidList"/>
    <dgm:cxn modelId="{9D9CCED7-644A-4801-BE6F-709366FBCEB0}" type="presParOf" srcId="{9B945FCF-BE19-41F0-B898-25C6B6C87D8D}" destId="{1EB1D657-8D17-45D6-9FD3-A0307093408C}" srcOrd="1" destOrd="0" presId="urn:microsoft.com/office/officeart/2018/2/layout/IconVerticalSolidList"/>
    <dgm:cxn modelId="{7ACCF582-35C1-44D3-A2BA-0E36175DA16A}" type="presParOf" srcId="{9B945FCF-BE19-41F0-B898-25C6B6C87D8D}" destId="{C123E158-F8AA-42EB-9295-4F51C4478307}" srcOrd="2" destOrd="0" presId="urn:microsoft.com/office/officeart/2018/2/layout/IconVerticalSolidList"/>
    <dgm:cxn modelId="{B90D1101-0966-4C66-9E1B-BA29CFC09217}" type="presParOf" srcId="{9B945FCF-BE19-41F0-B898-25C6B6C87D8D}" destId="{8728F24D-D11C-4D1B-AF0D-F5C37C4328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DE766-71E3-474D-9982-B2ADF7C632D6}">
      <dsp:nvSpPr>
        <dsp:cNvPr id="0" name=""/>
        <dsp:cNvSpPr/>
      </dsp:nvSpPr>
      <dsp:spPr>
        <a:xfrm>
          <a:off x="0" y="1805"/>
          <a:ext cx="11119283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B4C56-C05D-460D-A763-4FC9E52B2D8A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72554-9DE8-422F-AEFA-3DBCF83C865F}">
      <dsp:nvSpPr>
        <dsp:cNvPr id="0" name=""/>
        <dsp:cNvSpPr/>
      </dsp:nvSpPr>
      <dsp:spPr>
        <a:xfrm>
          <a:off x="1057183" y="1805"/>
          <a:ext cx="10062099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Aptos Display" panose="02110004020202020204"/>
            </a:rPr>
            <a:t>No need to pick a specific threshold, </a:t>
          </a:r>
          <a:r>
            <a:rPr lang="en-US" sz="2200" b="0" kern="1200" dirty="0"/>
            <a:t>TDA </a:t>
          </a:r>
          <a:r>
            <a:rPr lang="en-US" sz="2200" b="0" kern="1200" dirty="0">
              <a:latin typeface="Aptos Display" panose="02110004020202020204"/>
            </a:rPr>
            <a:t>sweeps the entire threshold space</a:t>
          </a:r>
          <a:endParaRPr lang="en-US" sz="2200" b="0" kern="1200" dirty="0"/>
        </a:p>
      </dsp:txBody>
      <dsp:txXfrm>
        <a:off x="1057183" y="1805"/>
        <a:ext cx="10062099" cy="915310"/>
      </dsp:txXfrm>
    </dsp:sp>
    <dsp:sp modelId="{60E3EAEB-13C7-4265-AD32-E584F859BD35}">
      <dsp:nvSpPr>
        <dsp:cNvPr id="0" name=""/>
        <dsp:cNvSpPr/>
      </dsp:nvSpPr>
      <dsp:spPr>
        <a:xfrm>
          <a:off x="0" y="1145944"/>
          <a:ext cx="11119283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831DC1-E7FA-4A1D-9303-9E9D0EF802C4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38024C-1F7B-4163-81AC-B2BE86DD7583}">
      <dsp:nvSpPr>
        <dsp:cNvPr id="0" name=""/>
        <dsp:cNvSpPr/>
      </dsp:nvSpPr>
      <dsp:spPr>
        <a:xfrm>
          <a:off x="1057183" y="1145944"/>
          <a:ext cx="10062099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Main tool: persistent homology, adapts homology to point cloud</a:t>
          </a:r>
        </a:p>
      </dsp:txBody>
      <dsp:txXfrm>
        <a:off x="1057183" y="1145944"/>
        <a:ext cx="10062099" cy="915310"/>
      </dsp:txXfrm>
    </dsp:sp>
    <dsp:sp modelId="{29D7BB03-2B20-49AA-A39F-EE76038C008B}">
      <dsp:nvSpPr>
        <dsp:cNvPr id="0" name=""/>
        <dsp:cNvSpPr/>
      </dsp:nvSpPr>
      <dsp:spPr>
        <a:xfrm>
          <a:off x="0" y="2290082"/>
          <a:ext cx="11119283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3542AF-9C7E-4F85-9C32-85068FB2E9E1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C290AF-524C-4DF6-B6DA-3DA437B5D5CF}">
      <dsp:nvSpPr>
        <dsp:cNvPr id="0" name=""/>
        <dsp:cNvSpPr/>
      </dsp:nvSpPr>
      <dsp:spPr>
        <a:xfrm>
          <a:off x="1057183" y="2290082"/>
          <a:ext cx="10062099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Extracts topological features and visualizes in lower-dimensional space</a:t>
          </a:r>
        </a:p>
      </dsp:txBody>
      <dsp:txXfrm>
        <a:off x="1057183" y="2290082"/>
        <a:ext cx="10062099" cy="915310"/>
      </dsp:txXfrm>
    </dsp:sp>
    <dsp:sp modelId="{73DDBD42-7571-4A65-98A1-51038755065E}">
      <dsp:nvSpPr>
        <dsp:cNvPr id="0" name=""/>
        <dsp:cNvSpPr/>
      </dsp:nvSpPr>
      <dsp:spPr>
        <a:xfrm>
          <a:off x="0" y="3434221"/>
          <a:ext cx="11119283" cy="9153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0EBE95-2CFB-4D86-86B2-A37D2EB47044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FBDAC-4184-41F6-BC69-AD16E8951E17}">
      <dsp:nvSpPr>
        <dsp:cNvPr id="0" name=""/>
        <dsp:cNvSpPr/>
      </dsp:nvSpPr>
      <dsp:spPr>
        <a:xfrm>
          <a:off x="1057183" y="3434221"/>
          <a:ext cx="10062099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Proxima Nova Bl"/>
            </a:rPr>
            <a:t>Analyzes complex</a:t>
          </a:r>
          <a:r>
            <a:rPr lang="en-US" sz="2200" b="0" kern="1200" dirty="0"/>
            <a:t> systems: social networks, brain connectivity, internet</a:t>
          </a:r>
        </a:p>
      </dsp:txBody>
      <dsp:txXfrm>
        <a:off x="1057183" y="3434221"/>
        <a:ext cx="10062099" cy="915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A28F6-4FE0-47BE-9EE6-F331B30993B7}">
      <dsp:nvSpPr>
        <dsp:cNvPr id="0" name=""/>
        <dsp:cNvSpPr/>
      </dsp:nvSpPr>
      <dsp:spPr>
        <a:xfrm>
          <a:off x="0" y="3275482"/>
          <a:ext cx="2779820" cy="107508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7701" tIns="234696" rIns="197701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Remove</a:t>
          </a:r>
        </a:p>
      </dsp:txBody>
      <dsp:txXfrm>
        <a:off x="0" y="3275482"/>
        <a:ext cx="2779820" cy="1075086"/>
      </dsp:txXfrm>
    </dsp:sp>
    <dsp:sp modelId="{CD326330-D63B-4FD8-AAE0-A3DCC4C065AE}">
      <dsp:nvSpPr>
        <dsp:cNvPr id="0" name=""/>
        <dsp:cNvSpPr/>
      </dsp:nvSpPr>
      <dsp:spPr>
        <a:xfrm>
          <a:off x="2779820" y="3275482"/>
          <a:ext cx="8339462" cy="1075086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9164" tIns="241300" rIns="169164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Proxima Nova Bl"/>
            </a:rPr>
            <a:t>Non-neural</a:t>
          </a:r>
          <a:r>
            <a:rPr lang="en-US" sz="1900" kern="1200"/>
            <a:t> variability in multi-site case-control studies for static and dynamic brain networks</a:t>
          </a:r>
        </a:p>
      </dsp:txBody>
      <dsp:txXfrm>
        <a:off x="2779820" y="3275482"/>
        <a:ext cx="8339462" cy="1075086"/>
      </dsp:txXfrm>
    </dsp:sp>
    <dsp:sp modelId="{D8B37281-B47F-4091-A50A-44B22CBD6EC2}">
      <dsp:nvSpPr>
        <dsp:cNvPr id="0" name=""/>
        <dsp:cNvSpPr/>
      </dsp:nvSpPr>
      <dsp:spPr>
        <a:xfrm rot="10800000">
          <a:off x="0" y="1638125"/>
          <a:ext cx="2779820" cy="165348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7701" tIns="234696" rIns="197701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Demonstrate</a:t>
          </a:r>
        </a:p>
      </dsp:txBody>
      <dsp:txXfrm rot="-10800000">
        <a:off x="0" y="1638125"/>
        <a:ext cx="2779820" cy="1074763"/>
      </dsp:txXfrm>
    </dsp:sp>
    <dsp:sp modelId="{E3D69481-48FC-498C-AE4A-64E9235D7215}">
      <dsp:nvSpPr>
        <dsp:cNvPr id="0" name=""/>
        <dsp:cNvSpPr/>
      </dsp:nvSpPr>
      <dsp:spPr>
        <a:xfrm>
          <a:off x="2779820" y="1638125"/>
          <a:ext cx="8339462" cy="1074763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9164" tIns="241300" rIns="169164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Proxima Nova Bl"/>
            </a:rPr>
            <a:t>FCN</a:t>
          </a:r>
          <a:r>
            <a:rPr lang="en-US" sz="1900" kern="1200"/>
            <a:t> networks are statistically similar despite variations in TRs</a:t>
          </a:r>
        </a:p>
      </dsp:txBody>
      <dsp:txXfrm>
        <a:off x="2779820" y="1638125"/>
        <a:ext cx="8339462" cy="1074763"/>
      </dsp:txXfrm>
    </dsp:sp>
    <dsp:sp modelId="{35DB0181-355B-456F-B38F-8F71173E678B}">
      <dsp:nvSpPr>
        <dsp:cNvPr id="0" name=""/>
        <dsp:cNvSpPr/>
      </dsp:nvSpPr>
      <dsp:spPr>
        <a:xfrm rot="10800000">
          <a:off x="0" y="769"/>
          <a:ext cx="2779820" cy="165348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7701" tIns="234696" rIns="197701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Verify</a:t>
          </a:r>
        </a:p>
      </dsp:txBody>
      <dsp:txXfrm rot="-10800000">
        <a:off x="0" y="769"/>
        <a:ext cx="2779820" cy="1074763"/>
      </dsp:txXfrm>
    </dsp:sp>
    <dsp:sp modelId="{18C79BAF-865D-4385-B97F-1625776DAD5B}">
      <dsp:nvSpPr>
        <dsp:cNvPr id="0" name=""/>
        <dsp:cNvSpPr/>
      </dsp:nvSpPr>
      <dsp:spPr>
        <a:xfrm>
          <a:off x="2779820" y="769"/>
          <a:ext cx="8339462" cy="1074763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9164" tIns="241300" rIns="169164" bIns="2413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PH of </a:t>
          </a:r>
          <a:r>
            <a:rPr lang="en-US" sz="1900" kern="1200" err="1"/>
            <a:t>rs</a:t>
          </a:r>
          <a:r>
            <a:rPr lang="en-US" sz="1900" kern="1200"/>
            <a:t>-fMRI can compactly represent topological features of FCNs</a:t>
          </a:r>
        </a:p>
      </dsp:txBody>
      <dsp:txXfrm>
        <a:off x="2779820" y="769"/>
        <a:ext cx="8339462" cy="10747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BA31D-0452-4129-9544-1576B978ECE0}">
      <dsp:nvSpPr>
        <dsp:cNvPr id="0" name=""/>
        <dsp:cNvSpPr/>
      </dsp:nvSpPr>
      <dsp:spPr>
        <a:xfrm>
          <a:off x="0" y="3261808"/>
          <a:ext cx="10643398" cy="10705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Statistical analysis:</a:t>
          </a:r>
          <a:endParaRPr lang="en-US" sz="2000" kern="1200"/>
        </a:p>
      </dsp:txBody>
      <dsp:txXfrm>
        <a:off x="0" y="3261808"/>
        <a:ext cx="10643398" cy="578123"/>
      </dsp:txXfrm>
    </dsp:sp>
    <dsp:sp modelId="{E5165104-D8CC-4ACF-BF2C-8FBC65371C21}">
      <dsp:nvSpPr>
        <dsp:cNvPr id="0" name=""/>
        <dsp:cNvSpPr/>
      </dsp:nvSpPr>
      <dsp:spPr>
        <a:xfrm>
          <a:off x="0" y="3818519"/>
          <a:ext cx="5321699" cy="4924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Across cohort study </a:t>
          </a:r>
          <a:endParaRPr lang="en-US" sz="2900" kern="1200"/>
        </a:p>
      </dsp:txBody>
      <dsp:txXfrm>
        <a:off x="0" y="3818519"/>
        <a:ext cx="5321699" cy="492475"/>
      </dsp:txXfrm>
    </dsp:sp>
    <dsp:sp modelId="{23A30992-D865-4094-BE2C-705ED5DEC423}">
      <dsp:nvSpPr>
        <dsp:cNvPr id="0" name=""/>
        <dsp:cNvSpPr/>
      </dsp:nvSpPr>
      <dsp:spPr>
        <a:xfrm>
          <a:off x="5321699" y="3818519"/>
          <a:ext cx="5321699" cy="4924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206248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Within cohort study </a:t>
          </a:r>
          <a:endParaRPr lang="en-US" sz="2900" kern="1200"/>
        </a:p>
      </dsp:txBody>
      <dsp:txXfrm>
        <a:off x="5321699" y="3818519"/>
        <a:ext cx="5321699" cy="492475"/>
      </dsp:txXfrm>
    </dsp:sp>
    <dsp:sp modelId="{2DB7C1E9-CE17-4C0B-B370-F54DE383C6CA}">
      <dsp:nvSpPr>
        <dsp:cNvPr id="0" name=""/>
        <dsp:cNvSpPr/>
      </dsp:nvSpPr>
      <dsp:spPr>
        <a:xfrm rot="10800000">
          <a:off x="0" y="1631287"/>
          <a:ext cx="10643398" cy="164658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Quantify the difference between two PDs using Wasserstein distance</a:t>
          </a:r>
          <a:endParaRPr lang="en-US" sz="2000" kern="1200"/>
        </a:p>
      </dsp:txBody>
      <dsp:txXfrm rot="10800000">
        <a:off x="0" y="1631287"/>
        <a:ext cx="10643398" cy="1069898"/>
      </dsp:txXfrm>
    </dsp:sp>
    <dsp:sp modelId="{E8440FAE-992B-465F-9EA1-6514536D0D10}">
      <dsp:nvSpPr>
        <dsp:cNvPr id="0" name=""/>
        <dsp:cNvSpPr/>
      </dsp:nvSpPr>
      <dsp:spPr>
        <a:xfrm rot="10800000">
          <a:off x="0" y="765"/>
          <a:ext cx="10643398" cy="1646580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Convert barcodes to persistent diagram (PD)</a:t>
          </a:r>
          <a:endParaRPr lang="en-US" sz="2000" kern="1200"/>
        </a:p>
      </dsp:txBody>
      <dsp:txXfrm rot="10800000">
        <a:off x="0" y="765"/>
        <a:ext cx="10643398" cy="10698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B5B03-50FF-4D1D-8546-9E26267FE9C2}">
      <dsp:nvSpPr>
        <dsp:cNvPr id="0" name=""/>
        <dsp:cNvSpPr/>
      </dsp:nvSpPr>
      <dsp:spPr>
        <a:xfrm>
          <a:off x="1743154" y="441926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D6BC5-FDA8-4823-A1CB-C64BEBB9AFA8}">
      <dsp:nvSpPr>
        <dsp:cNvPr id="0" name=""/>
        <dsp:cNvSpPr/>
      </dsp:nvSpPr>
      <dsp:spPr>
        <a:xfrm>
          <a:off x="555154" y="285608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Discrete </a:t>
          </a:r>
          <a:r>
            <a:rPr lang="en-US" sz="1700" b="1" i="0" kern="1200" dirty="0">
              <a:latin typeface="Aptos Display" panose="02110004020202020204"/>
            </a:rPr>
            <a:t>brain states</a:t>
          </a:r>
          <a:br>
            <a:rPr lang="en-US" sz="1700" b="0" kern="1200" dirty="0">
              <a:latin typeface="Aptos Display" panose="02110004020202020204"/>
            </a:rPr>
          </a:br>
          <a:r>
            <a:rPr lang="en-US" sz="1700" b="0" kern="1200" dirty="0">
              <a:latin typeface="Aptos Display" panose="02110004020202020204"/>
            </a:rPr>
            <a:t>Brain alternates</a:t>
          </a:r>
          <a:r>
            <a:rPr lang="en-US" sz="1700" b="0" i="0" kern="1200" dirty="0"/>
            <a:t> </a:t>
          </a:r>
          <a:r>
            <a:rPr lang="en-US" sz="1700" b="0" kern="1200" dirty="0">
              <a:latin typeface="Aptos Display" panose="02110004020202020204"/>
            </a:rPr>
            <a:t>between limited distinct</a:t>
          </a:r>
          <a:r>
            <a:rPr lang="en-US" sz="1700" b="0" kern="1200" dirty="0"/>
            <a:t> </a:t>
          </a:r>
          <a:r>
            <a:rPr lang="en-US" sz="1700" b="0" i="0" kern="1200" dirty="0"/>
            <a:t>states</a:t>
          </a:r>
          <a:endParaRPr lang="en-US" sz="1700" b="0" kern="1200" dirty="0"/>
        </a:p>
      </dsp:txBody>
      <dsp:txXfrm>
        <a:off x="555154" y="2856081"/>
        <a:ext cx="4320000" cy="720000"/>
      </dsp:txXfrm>
    </dsp:sp>
    <dsp:sp modelId="{B842EA63-4F90-423A-9114-276562D0791B}">
      <dsp:nvSpPr>
        <dsp:cNvPr id="0" name=""/>
        <dsp:cNvSpPr/>
      </dsp:nvSpPr>
      <dsp:spPr>
        <a:xfrm>
          <a:off x="6819154" y="441926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1A4E8-015E-4754-9368-6AAFB3872056}">
      <dsp:nvSpPr>
        <dsp:cNvPr id="0" name=""/>
        <dsp:cNvSpPr/>
      </dsp:nvSpPr>
      <dsp:spPr>
        <a:xfrm>
          <a:off x="5631154" y="285608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/>
            <a:t>High dimensional data</a:t>
          </a:r>
          <a:br>
            <a:rPr lang="en-US" sz="1700" b="1" kern="1200" dirty="0">
              <a:latin typeface="Aptos Display" panose="02110004020202020204"/>
            </a:rPr>
          </a:br>
          <a:r>
            <a:rPr lang="en-US" sz="1700" kern="1200" dirty="0">
              <a:latin typeface="Aptos Display" panose="02110004020202020204"/>
            </a:rPr>
            <a:t> 754, 336, 86 timesteps</a:t>
          </a:r>
          <a:endParaRPr lang="en-US" sz="1700" kern="1200" dirty="0"/>
        </a:p>
      </dsp:txBody>
      <dsp:txXfrm>
        <a:off x="5631154" y="2856081"/>
        <a:ext cx="432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DC2D42-5D02-4413-BBD4-C7A0528F7DD0}">
      <dsp:nvSpPr>
        <dsp:cNvPr id="0" name=""/>
        <dsp:cNvSpPr/>
      </dsp:nvSpPr>
      <dsp:spPr>
        <a:xfrm>
          <a:off x="0" y="531"/>
          <a:ext cx="11119283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B5D9D5-551B-4710-AA8C-AE8C8314C44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3A7C80-8DBD-460D-A92D-FF3A01F7C2BD}">
      <dsp:nvSpPr>
        <dsp:cNvPr id="0" name=""/>
        <dsp:cNvSpPr/>
      </dsp:nvSpPr>
      <dsp:spPr>
        <a:xfrm>
          <a:off x="1435590" y="531"/>
          <a:ext cx="9683692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Demonstrated the efficacy of TDA-based techniques in </a:t>
          </a:r>
          <a:r>
            <a:rPr lang="en-US" sz="2400" kern="1200" err="1"/>
            <a:t>analysing</a:t>
          </a:r>
          <a:r>
            <a:rPr lang="en-US" sz="2400" kern="1200"/>
            <a:t> FCNs from different TRs for both static and dynamic brain networks</a:t>
          </a:r>
        </a:p>
      </dsp:txBody>
      <dsp:txXfrm>
        <a:off x="1435590" y="531"/>
        <a:ext cx="9683692" cy="1242935"/>
      </dsp:txXfrm>
    </dsp:sp>
    <dsp:sp modelId="{58E5B545-BFE8-45C2-8405-79E8CE5B4A89}">
      <dsp:nvSpPr>
        <dsp:cNvPr id="0" name=""/>
        <dsp:cNvSpPr/>
      </dsp:nvSpPr>
      <dsp:spPr>
        <a:xfrm>
          <a:off x="0" y="1554201"/>
          <a:ext cx="11119283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D231B0-FD74-484C-BBE9-C0C944F3F2C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CB5E9C-284F-47A7-9C0D-77B1D5865E24}">
      <dsp:nvSpPr>
        <dsp:cNvPr id="0" name=""/>
        <dsp:cNvSpPr/>
      </dsp:nvSpPr>
      <dsp:spPr>
        <a:xfrm>
          <a:off x="1435590" y="1554201"/>
          <a:ext cx="9683692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Barcodes extracted from different scans of the same subject with different TRs captures similar structure</a:t>
          </a:r>
        </a:p>
      </dsp:txBody>
      <dsp:txXfrm>
        <a:off x="1435590" y="1554201"/>
        <a:ext cx="9683692" cy="1242935"/>
      </dsp:txXfrm>
    </dsp:sp>
    <dsp:sp modelId="{168A006C-EE4C-4631-9632-FC959F45ADF7}">
      <dsp:nvSpPr>
        <dsp:cNvPr id="0" name=""/>
        <dsp:cNvSpPr/>
      </dsp:nvSpPr>
      <dsp:spPr>
        <a:xfrm>
          <a:off x="0" y="3107870"/>
          <a:ext cx="11119283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1D657-8D17-45D6-9FD3-A0307093408C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8F24D-D11C-4D1B-AF0D-F5C37C4328F5}">
      <dsp:nvSpPr>
        <dsp:cNvPr id="0" name=""/>
        <dsp:cNvSpPr/>
      </dsp:nvSpPr>
      <dsp:spPr>
        <a:xfrm>
          <a:off x="1435590" y="3107870"/>
          <a:ext cx="9683692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Open sourced code, data, docs </a:t>
          </a:r>
          <a:r>
            <a:rPr lang="en-US" sz="2400" kern="1200">
              <a:hlinkClick xmlns:r="http://schemas.openxmlformats.org/officeDocument/2006/relationships" r:id="rId7"/>
            </a:rPr>
            <a:t>https://github.com/harp-lab/brainPH</a:t>
          </a:r>
          <a:r>
            <a:rPr lang="en-US" sz="2400" kern="1200"/>
            <a:t> (case 1) </a:t>
          </a:r>
          <a:r>
            <a:rPr lang="en-US" sz="2400" kern="1200">
              <a:hlinkClick xmlns:r="http://schemas.openxmlformats.org/officeDocument/2006/relationships" r:id="rId8"/>
            </a:rPr>
            <a:t>https://github.com/harp-lab/temporalPH</a:t>
          </a:r>
          <a:r>
            <a:rPr lang="en-US" sz="2400" kern="1200"/>
            <a:t> (case 2)</a:t>
          </a:r>
        </a:p>
      </dsp:txBody>
      <dsp:txXfrm>
        <a:off x="1435590" y="3107870"/>
        <a:ext cx="9683692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_rels/notes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45E34-6631-460D-8D3C-F64268D7EA31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AA654-3B43-436E-8129-025E4CD61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7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10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45E34-6631-460D-8D3C-F64268D7EA31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AA654-3B43-436E-8129-025E4CD61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74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brain network is a system of interconnected brain regions that communicate with each other to perform various cognitive, sensory, or motor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AA654-3B43-436E-8129-025E4CD613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34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MRI scanner captures brain activity. resting-state functional magnetic resonance imaging (fMRI)</a:t>
            </a:r>
          </a:p>
          <a:p>
            <a:r>
              <a:rPr lang="en-US" dirty="0" err="1"/>
              <a:t>Fmri</a:t>
            </a:r>
            <a:r>
              <a:rPr lang="en-US" dirty="0"/>
              <a:t> images show the connection strength between various regions, representing how these areas communicate with each other.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 FCN the colors indicate the strength of connections between different brain regions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AA654-3B43-436E-8129-025E4CD613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58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brain network refers to a set of interconnected regions in the brain that work together to perform specific functions. </a:t>
            </a:r>
          </a:p>
          <a:p>
            <a:r>
              <a:rPr lang="en-US"/>
              <a:t>MRI scanner captures brain activity. </a:t>
            </a:r>
            <a:r>
              <a:rPr lang="en-US" err="1"/>
              <a:t>Fmri</a:t>
            </a:r>
            <a:r>
              <a:rPr lang="en-US"/>
              <a:t> images show the connection strength between various regions, representing how these areas communicate with each other.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In FCN the colors indicate the strength of connections between different brain regions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AA654-3B43-436E-8129-025E4CD613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47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brain network refers to a set of interconnected regions in the brain that work together to perform specific functions. </a:t>
            </a:r>
          </a:p>
          <a:p>
            <a:r>
              <a:rPr lang="en-US" dirty="0"/>
              <a:t>MRI scanner captures brain activity</a:t>
            </a:r>
          </a:p>
          <a:p>
            <a:r>
              <a:rPr lang="en-US" dirty="0"/>
              <a:t>different parts of the brain are connected to each other, the signal in one part triggers something in other parts which is the edge of the FCN</a:t>
            </a:r>
          </a:p>
          <a:p>
            <a:r>
              <a:rPr lang="en-US" dirty="0"/>
              <a:t>and this FCN are important biomarkers for catching a lot of diseases</a:t>
            </a:r>
          </a:p>
          <a:p>
            <a:r>
              <a:rPr lang="en-US" dirty="0"/>
              <a:t>how the connectivity of the brain is depends on a lot of conditions (diseases)</a:t>
            </a:r>
          </a:p>
          <a:p>
            <a:endParaRPr lang="en-US" dirty="0">
              <a:latin typeface="Aptos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AA654-3B43-436E-8129-025E4CD613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26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AA654-3B43-436E-8129-025E4CD613B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845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AA654-3B43-436E-8129-025E4CD613B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84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AA654-3B43-436E-8129-025E4CD613B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48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B4B5-531B-C32D-E265-0F49803FE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DDBC5-FC7C-3E36-C318-796DDC04E3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CF7A4-AAD2-4DAD-D78C-FE661F2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5550D-FACB-6FDA-A3C0-F83CD9ECA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– Ahmedur Rahman Shovon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42154-B569-652F-ADE8-90B3CBD56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C69A-9AB6-CCAF-8D88-3D453260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C412E-6442-586E-DFF4-847C707B7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9CD0E-85F7-481B-110C-E522FEB0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DB85A-50E8-1E53-E341-ABAB1384B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– Ahmedur Rahman Shovon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FA9E0-499A-0416-4731-2AF0D7BCF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0719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C69A-9AB6-CCAF-8D88-3D453260C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C412E-6442-586E-DFF4-847C707B7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9CD0E-85F7-481B-110C-E522FEB0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DB85A-50E8-1E53-E341-ABAB1384B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– Ahmedur Rahman Shovon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FA9E0-499A-0416-4731-2AF0D7BCF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0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C6DE89-01AC-6808-FF9F-901F6AD1C2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DFBE5-1CCE-CE55-CDF9-E33C09D05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D11B4-25CE-8445-3F96-1AFD0F58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A0900-7048-7541-3459-743EDDC00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– Ahmedur Rahman Shovon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507A4-4FAE-84D1-6E93-7AE821FD3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8458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C6DE89-01AC-6808-FF9F-901F6AD1C2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DFBE5-1CCE-CE55-CDF9-E33C09D05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D11B4-25CE-8445-3F96-1AFD0F58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A0900-7048-7541-3459-743EDDC00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– Ahmedur Rahman Shovon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507A4-4FAE-84D1-6E93-7AE821FD3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84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4" y="476722"/>
            <a:ext cx="10636465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1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Title and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32C1565-79B8-074A-A1EC-EB2AEDA7B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Proxima Nova Rg" panose="02000506030000020004" pitchFamily="2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3CF229-07A4-0A48-B37A-224A953F232A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0195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7159">
          <p15:clr>
            <a:srgbClr val="FBAE40"/>
          </p15:clr>
        </p15:guide>
        <p15:guide id="2" orient="horz" pos="436">
          <p15:clr>
            <a:srgbClr val="FBAE40"/>
          </p15:clr>
        </p15:guide>
        <p15:guide id="3" pos="339">
          <p15:clr>
            <a:srgbClr val="FBAE40"/>
          </p15:clr>
        </p15:guide>
        <p15:guide id="5" pos="7344">
          <p15:clr>
            <a:srgbClr val="FBAE40"/>
          </p15:clr>
        </p15:guide>
        <p15:guide id="6" orient="horz" pos="1033">
          <p15:clr>
            <a:srgbClr val="FBAE40"/>
          </p15:clr>
        </p15:guide>
        <p15:guide id="7" orient="horz" pos="3778">
          <p15:clr>
            <a:srgbClr val="FBAE40"/>
          </p15:clr>
        </p15:guide>
        <p15:guide id="8" orient="horz" pos="4252">
          <p15:clr>
            <a:srgbClr val="FBAE40"/>
          </p15:clr>
        </p15:guide>
        <p15:guide id="9" pos="7039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4" y="476722"/>
            <a:ext cx="10636465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1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Title and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32C1565-79B8-074A-A1EC-EB2AEDA7B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Proxima Nova Rg" panose="02000506030000020004" pitchFamily="2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3CF229-07A4-0A48-B37A-224A953F232A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0195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7159">
          <p15:clr>
            <a:srgbClr val="FBAE40"/>
          </p15:clr>
        </p15:guide>
        <p15:guide id="2" orient="horz" pos="436">
          <p15:clr>
            <a:srgbClr val="FBAE40"/>
          </p15:clr>
        </p15:guide>
        <p15:guide id="3" pos="339">
          <p15:clr>
            <a:srgbClr val="FBAE40"/>
          </p15:clr>
        </p15:guide>
        <p15:guide id="5" pos="7344">
          <p15:clr>
            <a:srgbClr val="FBAE40"/>
          </p15:clr>
        </p15:guide>
        <p15:guide id="6" orient="horz" pos="1033">
          <p15:clr>
            <a:srgbClr val="FBAE40"/>
          </p15:clr>
        </p15:guide>
        <p15:guide id="7" orient="horz" pos="3778">
          <p15:clr>
            <a:srgbClr val="FBAE40"/>
          </p15:clr>
        </p15:guide>
        <p15:guide id="8" orient="horz" pos="4252">
          <p15:clr>
            <a:srgbClr val="FBAE40"/>
          </p15:clr>
        </p15:guide>
        <p15:guide id="9" pos="70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1" y="1645669"/>
            <a:ext cx="4979776" cy="4532881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b="0" i="0">
                <a:latin typeface="Proxima Nova Rg" panose="02000506030000020004" pitchFamily="2" charset="0"/>
              </a:defRPr>
            </a:lvl1pPr>
            <a:lvl2pPr marL="800078" indent="-342900">
              <a:lnSpc>
                <a:spcPct val="100000"/>
              </a:lnSpc>
              <a:buFont typeface="Arial" panose="020B0604020202020204" pitchFamily="34" charset="0"/>
              <a:buChar char="•"/>
              <a:defRPr b="0" i="0">
                <a:latin typeface="Proxima Nova Rg" panose="02000506030000020004" pitchFamily="2" charset="0"/>
              </a:defRPr>
            </a:lvl2pPr>
            <a:lvl3pPr marL="1200104" indent="-285750">
              <a:lnSpc>
                <a:spcPct val="100000"/>
              </a:lnSpc>
              <a:buFont typeface="Arial" panose="020B0604020202020204" pitchFamily="34" charset="0"/>
              <a:buChar char="•"/>
              <a:defRPr b="0" i="0">
                <a:latin typeface="Proxima Nova Rg" panose="02000506030000020004" pitchFamily="2" charset="0"/>
              </a:defRPr>
            </a:lvl3pPr>
            <a:lvl4pPr marL="1657282" indent="-285750">
              <a:lnSpc>
                <a:spcPct val="100000"/>
              </a:lnSpc>
              <a:buFont typeface="Arial" panose="020B0604020202020204" pitchFamily="34" charset="0"/>
              <a:buChar char="•"/>
              <a:defRPr b="0" i="0">
                <a:latin typeface="Proxima Nova Rg" panose="02000506030000020004" pitchFamily="2" charset="0"/>
              </a:defRPr>
            </a:lvl4pPr>
            <a:lvl5pPr marL="2114459" indent="-285750">
              <a:lnSpc>
                <a:spcPct val="100000"/>
              </a:lnSpc>
              <a:buFont typeface="Arial" panose="020B0604020202020204" pitchFamily="34" charset="0"/>
              <a:buChar char="•"/>
              <a:defRPr b="0" i="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4979776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1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Text with Picture right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E64717-DA8A-9C47-B2BD-3971595353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6"/>
            <a:ext cx="6096000" cy="6392979"/>
          </a:xfrm>
        </p:spPr>
        <p:txBody>
          <a:bodyPr/>
          <a:lstStyle>
            <a:lvl1pPr marL="0" indent="0" algn="ctr">
              <a:buNone/>
              <a:defRPr b="0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6356D3-CE0A-4748-8BAC-B8CD9197E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Proxima Nova Rg" panose="02000506030000020004" pitchFamily="2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r>
              <a:rPr lang="en-US"/>
              <a:t>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34A81B-555A-5245-87EB-C17138CDA6F9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2294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32">
          <p15:clr>
            <a:srgbClr val="FBAE40"/>
          </p15:clr>
        </p15:guide>
        <p15:guide id="3" orient="horz" pos="1033">
          <p15:clr>
            <a:srgbClr val="FBAE40"/>
          </p15:clr>
        </p15:guide>
        <p15:guide id="4" orient="horz" pos="4020">
          <p15:clr>
            <a:srgbClr val="FBAE40"/>
          </p15:clr>
        </p15:guide>
        <p15:guide id="5" pos="339">
          <p15:clr>
            <a:srgbClr val="FBAE40"/>
          </p15:clr>
        </p15:guide>
        <p15:guide id="6" pos="3473">
          <p15:clr>
            <a:srgbClr val="FBAE40"/>
          </p15:clr>
        </p15:guide>
        <p15:guide id="7" pos="7159">
          <p15:clr>
            <a:srgbClr val="FBAE40"/>
          </p15:clr>
        </p15:guide>
        <p15:guide id="8" orient="horz" pos="4252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1" y="1645669"/>
            <a:ext cx="4979776" cy="4532881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b="0" i="0">
                <a:latin typeface="Proxima Nova Rg" panose="02000506030000020004" pitchFamily="2" charset="0"/>
              </a:defRPr>
            </a:lvl1pPr>
            <a:lvl2pPr marL="800078" indent="-342900">
              <a:lnSpc>
                <a:spcPct val="100000"/>
              </a:lnSpc>
              <a:buFont typeface="Arial" panose="020B0604020202020204" pitchFamily="34" charset="0"/>
              <a:buChar char="•"/>
              <a:defRPr b="0" i="0">
                <a:latin typeface="Proxima Nova Rg" panose="02000506030000020004" pitchFamily="2" charset="0"/>
              </a:defRPr>
            </a:lvl2pPr>
            <a:lvl3pPr marL="1200104" indent="-285750">
              <a:lnSpc>
                <a:spcPct val="100000"/>
              </a:lnSpc>
              <a:buFont typeface="Arial" panose="020B0604020202020204" pitchFamily="34" charset="0"/>
              <a:buChar char="•"/>
              <a:defRPr b="0" i="0">
                <a:latin typeface="Proxima Nova Rg" panose="02000506030000020004" pitchFamily="2" charset="0"/>
              </a:defRPr>
            </a:lvl3pPr>
            <a:lvl4pPr marL="1657282" indent="-285750">
              <a:lnSpc>
                <a:spcPct val="100000"/>
              </a:lnSpc>
              <a:buFont typeface="Arial" panose="020B0604020202020204" pitchFamily="34" charset="0"/>
              <a:buChar char="•"/>
              <a:defRPr b="0" i="0">
                <a:latin typeface="Proxima Nova Rg" panose="02000506030000020004" pitchFamily="2" charset="0"/>
              </a:defRPr>
            </a:lvl4pPr>
            <a:lvl5pPr marL="2114459" indent="-285750">
              <a:lnSpc>
                <a:spcPct val="100000"/>
              </a:lnSpc>
              <a:buFont typeface="Arial" panose="020B0604020202020204" pitchFamily="34" charset="0"/>
              <a:buChar char="•"/>
              <a:defRPr b="0" i="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4979776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1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Text with Picture right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E64717-DA8A-9C47-B2BD-3971595353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6"/>
            <a:ext cx="6096000" cy="6392979"/>
          </a:xfrm>
        </p:spPr>
        <p:txBody>
          <a:bodyPr/>
          <a:lstStyle>
            <a:lvl1pPr marL="0" indent="0" algn="ctr">
              <a:buNone/>
              <a:defRPr b="0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6356D3-CE0A-4748-8BAC-B8CD9197E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Proxima Nova Rg" panose="02000506030000020004" pitchFamily="2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r>
              <a:rPr lang="en-US"/>
              <a:t>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34A81B-555A-5245-87EB-C17138CDA6F9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2294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32">
          <p15:clr>
            <a:srgbClr val="FBAE40"/>
          </p15:clr>
        </p15:guide>
        <p15:guide id="3" orient="horz" pos="1033">
          <p15:clr>
            <a:srgbClr val="FBAE40"/>
          </p15:clr>
        </p15:guide>
        <p15:guide id="4" orient="horz" pos="4020">
          <p15:clr>
            <a:srgbClr val="FBAE40"/>
          </p15:clr>
        </p15:guide>
        <p15:guide id="5" pos="339">
          <p15:clr>
            <a:srgbClr val="FBAE40"/>
          </p15:clr>
        </p15:guide>
        <p15:guide id="6" pos="3473">
          <p15:clr>
            <a:srgbClr val="FBAE40"/>
          </p15:clr>
        </p15:guide>
        <p15:guide id="7" pos="7159">
          <p15:clr>
            <a:srgbClr val="FBAE40"/>
          </p15:clr>
        </p15:guide>
        <p15:guide id="8" orient="horz" pos="42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0" y="1645670"/>
            <a:ext cx="5306656" cy="435133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10636464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1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Title and Text – Two Columns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220D36-0B0B-184D-8149-9B9135D3625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2764" y="1645670"/>
            <a:ext cx="5306656" cy="435133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6356D3-CE0A-4748-8BAC-B8CD9197E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 baseline="0">
                <a:solidFill>
                  <a:schemeClr val="accent6"/>
                </a:solidFill>
                <a:latin typeface="Proxima Nova Rg" panose="02000506030000020004" pitchFamily="2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34A81B-555A-5245-87EB-C17138CDA6F9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6032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252">
          <p15:clr>
            <a:srgbClr val="FBAE40"/>
          </p15:clr>
        </p15:guide>
        <p15:guide id="2" pos="339">
          <p15:clr>
            <a:srgbClr val="FBAE40"/>
          </p15:clr>
        </p15:guide>
        <p15:guide id="3" orient="horz" pos="3778">
          <p15:clr>
            <a:srgbClr val="FBAE40"/>
          </p15:clr>
        </p15:guide>
        <p15:guide id="4" orient="horz" pos="1033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pos="7344">
          <p15:clr>
            <a:srgbClr val="FBAE40"/>
          </p15:clr>
        </p15:guide>
        <p15:guide id="7" pos="3685">
          <p15:clr>
            <a:srgbClr val="FBAE40"/>
          </p15:clr>
        </p15:guide>
        <p15:guide id="8" pos="3999">
          <p15:clr>
            <a:srgbClr val="FBAE40"/>
          </p15:clr>
        </p15:guide>
        <p15:guide id="9" pos="7159">
          <p15:clr>
            <a:srgbClr val="FBAE40"/>
          </p15:clr>
        </p15:guide>
        <p15:guide id="10" pos="7039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0" y="1645670"/>
            <a:ext cx="5306656" cy="435133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10636464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1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Title and Text – Two Columns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220D36-0B0B-184D-8149-9B9135D3625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2764" y="1645670"/>
            <a:ext cx="5306656" cy="435133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6356D3-CE0A-4748-8BAC-B8CD9197E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 baseline="0">
                <a:solidFill>
                  <a:schemeClr val="accent6"/>
                </a:solidFill>
                <a:latin typeface="Proxima Nova Rg" panose="02000506030000020004" pitchFamily="2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34A81B-555A-5245-87EB-C17138CDA6F9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60321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252">
          <p15:clr>
            <a:srgbClr val="FBAE40"/>
          </p15:clr>
        </p15:guide>
        <p15:guide id="2" pos="339">
          <p15:clr>
            <a:srgbClr val="FBAE40"/>
          </p15:clr>
        </p15:guide>
        <p15:guide id="3" orient="horz" pos="3778">
          <p15:clr>
            <a:srgbClr val="FBAE40"/>
          </p15:clr>
        </p15:guide>
        <p15:guide id="4" orient="horz" pos="1033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pos="7344">
          <p15:clr>
            <a:srgbClr val="FBAE40"/>
          </p15:clr>
        </p15:guide>
        <p15:guide id="7" pos="3685">
          <p15:clr>
            <a:srgbClr val="FBAE40"/>
          </p15:clr>
        </p15:guide>
        <p15:guide id="8" pos="3999">
          <p15:clr>
            <a:srgbClr val="FBAE40"/>
          </p15:clr>
        </p15:guide>
        <p15:guide id="9" pos="7159">
          <p15:clr>
            <a:srgbClr val="FBAE40"/>
          </p15:clr>
        </p15:guide>
        <p15:guide id="10" pos="70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B4B5-531B-C32D-E265-0F49803FE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DDBC5-FC7C-3E36-C318-796DDC04E3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CF7A4-AAD2-4DAD-D78C-FE661F2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5550D-FACB-6FDA-A3C0-F83CD9ECA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– Ahmedur Rahman Shovon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42154-B569-652F-ADE8-90B3CBD56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8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6718-32DC-FFC6-61CB-8962DC1C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F5D8B-7392-30FC-1CBD-BA8553543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DC749-5B46-590F-9E1E-C3ABBB1E0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CE2B5-D8FB-6F17-04C7-47B623045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– Ahmedur Rahman Shovon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89026-21C9-D05F-D471-4BB77C58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03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6718-32DC-FFC6-61CB-8962DC1C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F5D8B-7392-30FC-1CBD-BA8553543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DC749-5B46-590F-9E1E-C3ABBB1E0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CE2B5-D8FB-6F17-04C7-47B623045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– Ahmedur Rahman Shovon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89026-21C9-D05F-D471-4BB77C58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03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C8685-8B30-BE1A-9701-72F40F0AF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ED4A-2C3F-1294-56AA-8CE18CF5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639E3-097D-D0D2-0FF8-0B21268D3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7C0DC-C40E-CEC0-C47C-BED54FBFC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– Ahmedur Rahman Shovon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FEFC8-449A-2052-EAA6-0FF0493E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513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C8685-8B30-BE1A-9701-72F40F0AF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8ED4A-2C3F-1294-56AA-8CE18CF5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639E3-097D-D0D2-0FF8-0B21268D3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7C0DC-C40E-CEC0-C47C-BED54FBFC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– Ahmedur Rahman Shovon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FEFC8-449A-2052-EAA6-0FF0493E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5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8AFAD-06D3-9FB8-0CA6-0AF61849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41893-1DF0-A778-0CCF-A0BC83950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E089C-F69B-C53A-944C-016B78B70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0CDDA-9E6F-2157-9554-850FF44DC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8838D-E37D-8FB9-4FF1-03334A8FB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– Ahmedur Rahman Shovon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ADB63-8290-5A6E-A0A7-5885470B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251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8AFAD-06D3-9FB8-0CA6-0AF61849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41893-1DF0-A778-0CCF-A0BC83950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E089C-F69B-C53A-944C-016B78B70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0CDDA-9E6F-2157-9554-850FF44DC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8838D-E37D-8FB9-4FF1-03334A8FB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– Ahmedur Rahman Shovon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ADB63-8290-5A6E-A0A7-5885470B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25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07F9-135F-53D7-F88E-F0F9EBA8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4709C-8EA9-BA57-31E0-9AF81FBE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D5F5F-3EC3-7ABB-E4C6-8B3F442BB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C9438-15BB-4A51-DD90-E42D28C36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B7FD1-1F58-0739-9E33-7F6C60C8C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29A19E-17FD-6C7D-C555-341D0D45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B4FB37-8EAE-29DB-591A-E1ADA0234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– Ahmedur Rahman Shovon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9280B5-36BC-9ED5-113A-34124796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301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07F9-135F-53D7-F88E-F0F9EBA8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4709C-8EA9-BA57-31E0-9AF81FBE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D5F5F-3EC3-7ABB-E4C6-8B3F442BB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C9438-15BB-4A51-DD90-E42D28C36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B7FD1-1F58-0739-9E33-7F6C60C8C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29A19E-17FD-6C7D-C555-341D0D45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B4FB37-8EAE-29DB-591A-E1ADA0234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– Ahmedur Rahman Shovon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9280B5-36BC-9ED5-113A-34124796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30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744AA-FC75-DF03-4F66-D7DD9250B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DF2473-555A-69FB-E9AB-343B53A7B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C68B67-EBCB-BA39-EAE3-0BE11483F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– Ahmedur Rahman Shovon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9714C-F147-6B20-946C-C20C0EA0B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411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744AA-FC75-DF03-4F66-D7DD9250B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DF2473-555A-69FB-E9AB-343B53A7B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C68B67-EBCB-BA39-EAE3-0BE11483F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– Ahmedur Rahman Shovon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9714C-F147-6B20-946C-C20C0EA0B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4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3CA33-832C-49B9-D255-5853C5EA0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9AEB6-8986-5802-3E52-C23E41A2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– Ahmedur Rahman Shovon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3B0EC-D9CF-DF47-57BB-5600E71A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247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3CA33-832C-49B9-D255-5853C5EA0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9AEB6-8986-5802-3E52-C23E41A2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– Ahmedur Rahman Shovon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3B0EC-D9CF-DF47-57BB-5600E71A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24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9591A-1584-521B-EE64-264220899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643C4-C122-39FA-B9DB-88C8645D0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AF9CD-5EAE-58E6-0EC5-BD7B5C2E5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CCA93-DB8A-F7FB-E469-690AA73EC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38319-DC82-0B98-319B-108E5976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– Ahmedur Rahman Shovon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223A4-8891-8C17-7622-44CBD7C05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703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9591A-1584-521B-EE64-264220899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643C4-C122-39FA-B9DB-88C8645D0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AF9CD-5EAE-58E6-0EC5-BD7B5C2E5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CCA93-DB8A-F7FB-E469-690AA73EC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38319-DC82-0B98-319B-108E59764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– Ahmedur Rahman Shovon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223A4-8891-8C17-7622-44CBD7C05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7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185D-E3C9-67DF-2B45-EB3215138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74A242-ACC2-F566-50C0-DFCFFE1348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B49BC-8DDB-56E0-B8E8-8786614B3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76900-F3FB-1A0C-934A-612AEEBD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1B7BF-F0C3-6EAE-FE22-9F983430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– Ahmedur Rahman Shovon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FE13D-BE55-E410-D10D-18CBC29A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3539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185D-E3C9-67DF-2B45-EB3215138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74A242-ACC2-F566-50C0-DFCFFE1348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0B49BC-8DDB-56E0-B8E8-8786614B3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76900-F3FB-1A0C-934A-612AEEBD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1B7BF-F0C3-6EAE-FE22-9F983430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 – Ahmedur Rahman Shovon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FE13D-BE55-E410-D10D-18CBC29A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35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1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C488F4-3990-1183-7C36-957B214D5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82935-4F31-F223-5458-06A6157B9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6B07A-CC0F-F5B0-0530-45BD56ACB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08763-9CA0-691C-1369-BDCFACB61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Department of Computer Science – Ahmedur Rahman Shovon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A096D-AC79-8FC7-3362-4F3D2A249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83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C488F4-3990-1183-7C36-957B214D5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82935-4F31-F223-5458-06A6157B9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6B07A-CC0F-F5B0-0530-45BD56ACB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08763-9CA0-691C-1369-BDCFACB61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Department of Computer Science – Ahmedur Rahman Shovon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A096D-AC79-8FC7-3362-4F3D2A249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3568B4-7B66-4E7E-A424-EB0B755B3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83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ontiersin.org/articles/10.3389/fnins.2019.00900/full" TargetMode="External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ontiersin.org/articles/10.3389/fpsyt.2019.00255/full" TargetMode="External"/><Relationship Id="rId5" Type="http://schemas.openxmlformats.org/officeDocument/2006/relationships/image" Target="../media/image4.jpeg"/><Relationship Id="rId4" Type="http://schemas.openxmlformats.org/officeDocument/2006/relationships/hyperlink" Target="http://neuromarca.com/neuromarketing/fmri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ontiersin.org/articles/10.3389/fnins.2019.00900/full" TargetMode="External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ontiersin.org/articles/10.3389/fpsyt.2019.00255/full" TargetMode="External"/><Relationship Id="rId5" Type="http://schemas.openxmlformats.org/officeDocument/2006/relationships/image" Target="../media/image4.jpeg"/><Relationship Id="rId4" Type="http://schemas.openxmlformats.org/officeDocument/2006/relationships/hyperlink" Target="http://neuromarca.com/neuromarketing/fmri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ontiersin.org/articles/10.3389/fnins.2019.00900/full" TargetMode="External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ontiersin.org/articles/10.3389/fpsyt.2019.00255/full" TargetMode="External"/><Relationship Id="rId5" Type="http://schemas.openxmlformats.org/officeDocument/2006/relationships/image" Target="../media/image4.jpeg"/><Relationship Id="rId4" Type="http://schemas.openxmlformats.org/officeDocument/2006/relationships/hyperlink" Target="http://neuromarca.com/neuromarketing/fmri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80.png"/><Relationship Id="rId18" Type="http://schemas.openxmlformats.org/officeDocument/2006/relationships/slide" Target="slide500.xml"/><Relationship Id="rId3" Type="http://schemas.openxmlformats.org/officeDocument/2006/relationships/slide" Target="slide70.xml"/><Relationship Id="rId7" Type="http://schemas.openxmlformats.org/officeDocument/2006/relationships/image" Target="../media/image60.png"/><Relationship Id="rId12" Type="http://schemas.openxmlformats.org/officeDocument/2006/relationships/slide" Target="slide280.xml"/><Relationship Id="rId17" Type="http://schemas.openxmlformats.org/officeDocument/2006/relationships/image" Target="../media/image11.png"/><Relationship Id="rId2" Type="http://schemas.openxmlformats.org/officeDocument/2006/relationships/image" Target="../media/image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0.xml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5" Type="http://schemas.openxmlformats.org/officeDocument/2006/relationships/slide" Target="slide400.xml"/><Relationship Id="rId10" Type="http://schemas.openxmlformats.org/officeDocument/2006/relationships/image" Target="../media/image70.png"/><Relationship Id="rId19" Type="http://schemas.openxmlformats.org/officeDocument/2006/relationships/image" Target="../media/image100.png"/><Relationship Id="rId4" Type="http://schemas.openxmlformats.org/officeDocument/2006/relationships/image" Target="../media/image50.png"/><Relationship Id="rId9" Type="http://schemas.openxmlformats.org/officeDocument/2006/relationships/slide" Target="slide260.xml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A2FE-5E94-F0BE-FE29-122F59FE0A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Characterizing Brain Networks Across Scanners with Topological Data Analysis (TDA)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FB10E-7C3F-CC66-1171-28CBAD0CE5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Ahmedur Rahman Shovon</a:t>
            </a:r>
          </a:p>
          <a:p>
            <a:r>
              <a:rPr lang="en-US" sz="1800"/>
              <a:t>PhD (CS) Student</a:t>
            </a:r>
          </a:p>
          <a:p>
            <a:r>
              <a:rPr lang="en-US" sz="1800"/>
              <a:t>UIC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B66EE-755C-32D2-8E09-FC068CDC9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68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0B804-509E-2B04-13BE-0E9B325B3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collage of medical equipment&#10;&#10;Description automatically generated">
            <a:extLst>
              <a:ext uri="{FF2B5EF4-FFF2-40B4-BE49-F238E27FC236}">
                <a16:creationId xmlns:a16="http://schemas.microsoft.com/office/drawing/2014/main" id="{50674CA2-FB51-E015-AB59-39EFAEDB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782" y="742448"/>
            <a:ext cx="9627217" cy="5614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0B1646-5F3A-DC61-8D15-1F374840ED0C}"/>
              </a:ext>
            </a:extLst>
          </p:cNvPr>
          <p:cNvSpPr txBox="1"/>
          <p:nvPr/>
        </p:nvSpPr>
        <p:spPr>
          <a:xfrm>
            <a:off x="96644" y="1621933"/>
            <a:ext cx="266885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Proxima Nova Rg"/>
              </a:rPr>
              <a:t>Convert fMRI image to FCN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DC80D78-F4BC-9201-A0EB-F901C908148B}"/>
              </a:ext>
            </a:extLst>
          </p:cNvPr>
          <p:cNvSpPr/>
          <p:nvPr/>
        </p:nvSpPr>
        <p:spPr>
          <a:xfrm>
            <a:off x="1228492" y="2612607"/>
            <a:ext cx="406400" cy="46736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C7222-CC9A-9F06-3415-8CCCD2080B23}"/>
              </a:ext>
            </a:extLst>
          </p:cNvPr>
          <p:cNvSpPr txBox="1"/>
          <p:nvPr/>
        </p:nvSpPr>
        <p:spPr>
          <a:xfrm>
            <a:off x="96644" y="3079593"/>
            <a:ext cx="266885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Proxima Nova Rg"/>
              </a:rPr>
              <a:t>Apply Topological Data Analysis on FCN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E20D683-8A0E-CE97-3933-41F56883184A}"/>
              </a:ext>
            </a:extLst>
          </p:cNvPr>
          <p:cNvSpPr/>
          <p:nvPr/>
        </p:nvSpPr>
        <p:spPr>
          <a:xfrm>
            <a:off x="1228491" y="4731338"/>
            <a:ext cx="406400" cy="46736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48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B0F5-E2BE-197D-50D4-B7E3DA22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Topological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423AD-4E54-09E5-F953-F0C22B298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7F520-7FE0-6EBE-B87C-8E63AA72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28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B0F5-E2BE-197D-50D4-B7E3DA22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Topological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423AD-4E54-09E5-F953-F0C22B298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7F520-7FE0-6EBE-B87C-8E63AA72B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2E10-4AD2-0575-4072-8BB228A69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Graph </a:t>
            </a:r>
            <a:r>
              <a:rPr lang="en-US" sz="2600" dirty="0">
                <a:solidFill>
                  <a:srgbClr val="FFFFFF"/>
                </a:solidFill>
              </a:rPr>
              <a:t>Analytics</a:t>
            </a:r>
            <a:endParaRPr lang="en-US" sz="2600" kern="12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E19114-4D0F-0666-E009-AA3A97837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4675" y="481822"/>
            <a:ext cx="8517051" cy="58630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F6C7F-A612-F752-4CF0-C40E9FDB3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3568B4-7B66-4E7E-A424-EB0B755B3F21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0578CF-823D-D1AA-806D-9F88DE6D8A48}"/>
              </a:ext>
            </a:extLst>
          </p:cNvPr>
          <p:cNvSpPr/>
          <p:nvPr/>
        </p:nvSpPr>
        <p:spPr>
          <a:xfrm>
            <a:off x="7215509" y="275167"/>
            <a:ext cx="4970037" cy="6089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64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2E10-4AD2-0575-4072-8BB228A69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Graph </a:t>
            </a:r>
            <a:r>
              <a:rPr lang="en-US" sz="2600" dirty="0">
                <a:solidFill>
                  <a:srgbClr val="FFFFFF"/>
                </a:solidFill>
              </a:rPr>
              <a:t>Analytics</a:t>
            </a:r>
            <a:endParaRPr lang="en-US" sz="2600" kern="12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E19114-4D0F-0666-E009-AA3A97837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4675" y="481822"/>
            <a:ext cx="8517051" cy="58630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F6C7F-A612-F752-4CF0-C40E9FDB3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3568B4-7B66-4E7E-A424-EB0B755B3F21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27DB4E-419C-C790-B4C6-F6710184C4EC}"/>
              </a:ext>
            </a:extLst>
          </p:cNvPr>
          <p:cNvSpPr/>
          <p:nvPr/>
        </p:nvSpPr>
        <p:spPr>
          <a:xfrm>
            <a:off x="7215509" y="3434679"/>
            <a:ext cx="4970037" cy="2920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19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2E10-4AD2-0575-4072-8BB228A69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Graph </a:t>
            </a:r>
            <a:r>
              <a:rPr lang="en-US" sz="2600" dirty="0">
                <a:solidFill>
                  <a:srgbClr val="FFFFFF"/>
                </a:solidFill>
              </a:rPr>
              <a:t>Analytics</a:t>
            </a:r>
            <a:endParaRPr lang="en-US" sz="2600" kern="12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E19114-4D0F-0666-E009-AA3A97837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4675" y="481822"/>
            <a:ext cx="8517051" cy="58630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F6C7F-A612-F752-4CF0-C40E9FDB3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3568B4-7B66-4E7E-A424-EB0B755B3F21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525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2E10-4AD2-0575-4072-8BB228A69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Graph </a:t>
            </a:r>
            <a:r>
              <a:rPr lang="en-US" sz="2600" dirty="0">
                <a:solidFill>
                  <a:srgbClr val="FFFFFF"/>
                </a:solidFill>
              </a:rPr>
              <a:t>Analytics</a:t>
            </a:r>
            <a:endParaRPr lang="en-US" sz="2600" kern="12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E19114-4D0F-0666-E009-AA3A97837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3564675" y="481822"/>
            <a:ext cx="8517051" cy="58630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F6C7F-A612-F752-4CF0-C40E9FDB3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B3568B4-7B66-4E7E-A424-EB0B755B3F21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7FE76-600E-AC14-A682-C6805CB4FA07}"/>
              </a:ext>
            </a:extLst>
          </p:cNvPr>
          <p:cNvSpPr txBox="1"/>
          <p:nvPr/>
        </p:nvSpPr>
        <p:spPr>
          <a:xfrm>
            <a:off x="3831168" y="3153833"/>
            <a:ext cx="7990416" cy="954107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Two thresholds yield graphs of completely different topologies!</a:t>
            </a:r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76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1">
            <a:extLst>
              <a:ext uri="{FF2B5EF4-FFF2-40B4-BE49-F238E27FC236}">
                <a16:creationId xmlns:a16="http://schemas.microsoft.com/office/drawing/2014/main" id="{E4D3A0BE-8A89-008E-C478-F8FF0727BA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1367859"/>
              </p:ext>
            </p:extLst>
          </p:nvPr>
        </p:nvGraphicFramePr>
        <p:xfrm>
          <a:off x="536361" y="1645670"/>
          <a:ext cx="1111928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EA6F543-E492-3C45-5372-5EB40511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Topological Data Analysis (TDA)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15990-3FF6-BB9C-DDB9-F1C65AC91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797FC3-DC33-DA47-95F6-F7EB925D69E8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675" name="TextBox 1">
            <a:extLst>
              <a:ext uri="{FF2B5EF4-FFF2-40B4-BE49-F238E27FC236}">
                <a16:creationId xmlns:a16="http://schemas.microsoft.com/office/drawing/2014/main" id="{ED70AB73-56D2-CB29-3E76-B9FD8BCB6A51}"/>
              </a:ext>
            </a:extLst>
          </p:cNvPr>
          <p:cNvSpPr txBox="1"/>
          <p:nvPr/>
        </p:nvSpPr>
        <p:spPr>
          <a:xfrm>
            <a:off x="630610" y="6510167"/>
            <a:ext cx="1083899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M. </a:t>
            </a:r>
            <a:r>
              <a:rPr lang="en-US" sz="800" err="1">
                <a:latin typeface="Calibri"/>
                <a:cs typeface="Calibri"/>
              </a:rPr>
              <a:t>Rubinov</a:t>
            </a:r>
            <a:r>
              <a:rPr lang="en-US" sz="800">
                <a:latin typeface="Calibri"/>
                <a:cs typeface="Calibri"/>
              </a:rPr>
              <a:t> and O. </a:t>
            </a:r>
            <a:r>
              <a:rPr lang="en-US" sz="800" err="1">
                <a:latin typeface="Calibri"/>
                <a:cs typeface="Calibri"/>
              </a:rPr>
              <a:t>Sporns</a:t>
            </a:r>
            <a:r>
              <a:rPr lang="en-US" sz="800">
                <a:latin typeface="Calibri"/>
                <a:cs typeface="Calibri"/>
              </a:rPr>
              <a:t>, “Complex network measures of brain connectivity: uses and interpretations,” Neuroimage, vol. 52, no. 3, pp. 1059–1069, 2010.</a:t>
            </a:r>
          </a:p>
          <a:p>
            <a:pPr marL="171450" indent="-171450">
              <a:buFont typeface="Arial"/>
              <a:buChar char="•"/>
            </a:pPr>
            <a:r>
              <a:rPr lang="en-US" sz="800" err="1">
                <a:latin typeface="Calibri"/>
                <a:cs typeface="Calibri"/>
              </a:rPr>
              <a:t>Aktas</a:t>
            </a:r>
            <a:r>
              <a:rPr lang="en-US" sz="800">
                <a:latin typeface="Calibri"/>
                <a:cs typeface="Calibri"/>
              </a:rPr>
              <a:t>, M.E., </a:t>
            </a:r>
            <a:r>
              <a:rPr lang="en-US" sz="800" err="1">
                <a:latin typeface="Calibri"/>
                <a:cs typeface="Calibri"/>
              </a:rPr>
              <a:t>Akbas</a:t>
            </a:r>
            <a:r>
              <a:rPr lang="en-US" sz="800">
                <a:latin typeface="Calibri"/>
                <a:cs typeface="Calibri"/>
              </a:rPr>
              <a:t>, E. &amp; </a:t>
            </a:r>
            <a:r>
              <a:rPr lang="en-US" sz="800" err="1">
                <a:latin typeface="Calibri"/>
                <a:cs typeface="Calibri"/>
              </a:rPr>
              <a:t>Fatmaoui</a:t>
            </a:r>
            <a:r>
              <a:rPr lang="en-US" sz="800">
                <a:latin typeface="Calibri"/>
                <a:cs typeface="Calibri"/>
              </a:rPr>
              <a:t>, A.E. Persistence homology of networks: methods and applications. Appl </a:t>
            </a:r>
            <a:r>
              <a:rPr lang="en-US" sz="800" err="1">
                <a:latin typeface="Calibri"/>
                <a:cs typeface="Calibri"/>
              </a:rPr>
              <a:t>Netw</a:t>
            </a:r>
            <a:r>
              <a:rPr lang="en-US" sz="800">
                <a:latin typeface="Calibri"/>
                <a:cs typeface="Calibri"/>
              </a:rPr>
              <a:t> Sci 4, 61 (2019). https://doi.org/10.1007/s41109-019-0179-3</a:t>
            </a:r>
          </a:p>
        </p:txBody>
      </p:sp>
    </p:spTree>
    <p:extLst>
      <p:ext uri="{BB962C8B-B14F-4D97-AF65-F5344CB8AC3E}">
        <p14:creationId xmlns:p14="http://schemas.microsoft.com/office/powerpoint/2010/main" val="106492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36361" y="1709169"/>
            <a:ext cx="6869442" cy="4469381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Proxima Nova Rg"/>
              </a:rPr>
              <a:t>Uses </a:t>
            </a:r>
            <a:r>
              <a:rPr lang="en-US" dirty="0">
                <a:solidFill>
                  <a:srgbClr val="FF0000"/>
                </a:solidFill>
                <a:latin typeface="Proxima Nova Rg"/>
              </a:rPr>
              <a:t>simplicial complexes</a:t>
            </a:r>
            <a:r>
              <a:rPr lang="en-US" dirty="0">
                <a:latin typeface="Proxima Nova Rg"/>
              </a:rPr>
              <a:t> to analyze network connections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>
                <a:latin typeface="Proxima Nova Rg"/>
              </a:rPr>
              <a:t>Detects </a:t>
            </a:r>
            <a:r>
              <a:rPr lang="en-US" dirty="0">
                <a:solidFill>
                  <a:srgbClr val="FF0000"/>
                </a:solidFill>
                <a:latin typeface="Proxima Nova Rg"/>
              </a:rPr>
              <a:t>topological features</a:t>
            </a:r>
            <a:r>
              <a:rPr lang="en-US" dirty="0">
                <a:latin typeface="Proxima Nova Rg"/>
              </a:rPr>
              <a:t> across thresholds</a:t>
            </a: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2394D-D046-4F45-8A61-AA2D063A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61" y="476722"/>
            <a:ext cx="10604061" cy="768545"/>
          </a:xfrm>
        </p:spPr>
        <p:txBody>
          <a:bodyPr>
            <a:normAutofit/>
          </a:bodyPr>
          <a:lstStyle/>
          <a:p>
            <a:r>
              <a:rPr lang="en-US">
                <a:latin typeface="Proxima Nova Rg"/>
              </a:rPr>
              <a:t>Persistent Homology (PH)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FD131-3A64-F66F-6930-11AD997276C5}"/>
              </a:ext>
            </a:extLst>
          </p:cNvPr>
          <p:cNvSpPr txBox="1"/>
          <p:nvPr/>
        </p:nvSpPr>
        <p:spPr>
          <a:xfrm>
            <a:off x="630610" y="6510167"/>
            <a:ext cx="1083899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M. </a:t>
            </a:r>
            <a:r>
              <a:rPr lang="en-US" sz="800" err="1">
                <a:latin typeface="Calibri"/>
                <a:cs typeface="Calibri"/>
              </a:rPr>
              <a:t>Rubinov</a:t>
            </a:r>
            <a:r>
              <a:rPr lang="en-US" sz="800">
                <a:latin typeface="Calibri"/>
                <a:cs typeface="Calibri"/>
              </a:rPr>
              <a:t> and O. </a:t>
            </a:r>
            <a:r>
              <a:rPr lang="en-US" sz="800" err="1">
                <a:latin typeface="Calibri"/>
                <a:cs typeface="Calibri"/>
              </a:rPr>
              <a:t>Sporns</a:t>
            </a:r>
            <a:r>
              <a:rPr lang="en-US" sz="800">
                <a:latin typeface="Calibri"/>
                <a:cs typeface="Calibri"/>
              </a:rPr>
              <a:t>, “Complex network measures of brain connectivity: uses and interpretations,” Neuroimage, vol. 52, no. 3, pp. 1059–1069, 2010.</a:t>
            </a:r>
          </a:p>
          <a:p>
            <a:pPr marL="171450" indent="-171450">
              <a:buFont typeface="Arial"/>
              <a:buChar char="•"/>
            </a:pPr>
            <a:r>
              <a:rPr lang="en-US" sz="800" err="1">
                <a:latin typeface="Calibri"/>
                <a:cs typeface="Calibri"/>
              </a:rPr>
              <a:t>Aktas</a:t>
            </a:r>
            <a:r>
              <a:rPr lang="en-US" sz="800">
                <a:latin typeface="Calibri"/>
                <a:cs typeface="Calibri"/>
              </a:rPr>
              <a:t>, M.E., </a:t>
            </a:r>
            <a:r>
              <a:rPr lang="en-US" sz="800" err="1">
                <a:latin typeface="Calibri"/>
                <a:cs typeface="Calibri"/>
              </a:rPr>
              <a:t>Akbas</a:t>
            </a:r>
            <a:r>
              <a:rPr lang="en-US" sz="800">
                <a:latin typeface="Calibri"/>
                <a:cs typeface="Calibri"/>
              </a:rPr>
              <a:t>, E. &amp; </a:t>
            </a:r>
            <a:r>
              <a:rPr lang="en-US" sz="800" err="1">
                <a:latin typeface="Calibri"/>
                <a:cs typeface="Calibri"/>
              </a:rPr>
              <a:t>Fatmaoui</a:t>
            </a:r>
            <a:r>
              <a:rPr lang="en-US" sz="800">
                <a:latin typeface="Calibri"/>
                <a:cs typeface="Calibri"/>
              </a:rPr>
              <a:t>, A.E. Persistence homology of networks: methods and applications. Appl </a:t>
            </a:r>
            <a:r>
              <a:rPr lang="en-US" sz="800" err="1">
                <a:latin typeface="Calibri"/>
                <a:cs typeface="Calibri"/>
              </a:rPr>
              <a:t>Netw</a:t>
            </a:r>
            <a:r>
              <a:rPr lang="en-US" sz="800">
                <a:latin typeface="Calibri"/>
                <a:cs typeface="Calibri"/>
              </a:rPr>
              <a:t> Sci 4, 61 (2019). https://doi.org/10.1007/s41109-019-0179-3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8B29A7-EF28-9B19-9672-5D46C5DE6EBF}"/>
              </a:ext>
            </a:extLst>
          </p:cNvPr>
          <p:cNvGrpSpPr/>
          <p:nvPr/>
        </p:nvGrpSpPr>
        <p:grpSpPr>
          <a:xfrm>
            <a:off x="6664272" y="1710814"/>
            <a:ext cx="4964500" cy="4576666"/>
            <a:chOff x="7194533" y="1859711"/>
            <a:chExt cx="4012001" cy="3550083"/>
          </a:xfrm>
        </p:grpSpPr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9037E53A-14A4-C910-A451-B9AC9BD2D55D}"/>
                </a:ext>
              </a:extLst>
            </p:cNvPr>
            <p:cNvSpPr/>
            <p:nvPr/>
          </p:nvSpPr>
          <p:spPr>
            <a:xfrm>
              <a:off x="8944154" y="1859711"/>
              <a:ext cx="101361" cy="104955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BCD901-4A1D-A1CA-40A1-4196A8FF4F88}"/>
                </a:ext>
              </a:extLst>
            </p:cNvPr>
            <p:cNvSpPr txBox="1"/>
            <p:nvPr/>
          </p:nvSpPr>
          <p:spPr>
            <a:xfrm>
              <a:off x="7219694" y="2032000"/>
              <a:ext cx="394730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0-simplex (connected component)</a:t>
              </a:r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518CEB8B-F804-DE85-4468-AC52C06B3D09}"/>
                </a:ext>
              </a:extLst>
            </p:cNvPr>
            <p:cNvSpPr/>
            <p:nvPr/>
          </p:nvSpPr>
          <p:spPr>
            <a:xfrm>
              <a:off x="8210909" y="3045843"/>
              <a:ext cx="101361" cy="104955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FB5A8580-832E-CC34-9664-1C25C0F0805A}"/>
                </a:ext>
              </a:extLst>
            </p:cNvPr>
            <p:cNvSpPr/>
            <p:nvPr/>
          </p:nvSpPr>
          <p:spPr>
            <a:xfrm>
              <a:off x="9857116" y="3031466"/>
              <a:ext cx="101361" cy="104955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8A1D8FDE-7A55-0FA4-0155-E2BAC70BA908}"/>
                </a:ext>
              </a:extLst>
            </p:cNvPr>
            <p:cNvSpPr/>
            <p:nvPr/>
          </p:nvSpPr>
          <p:spPr>
            <a:xfrm>
              <a:off x="8944154" y="3912079"/>
              <a:ext cx="101361" cy="104955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0A3D58E0-2683-4876-7FFE-C865EECA4D1D}"/>
                </a:ext>
              </a:extLst>
            </p:cNvPr>
            <p:cNvSpPr/>
            <p:nvPr/>
          </p:nvSpPr>
          <p:spPr>
            <a:xfrm>
              <a:off x="8210908" y="4792692"/>
              <a:ext cx="101361" cy="104955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E0BEB52E-DE97-F541-54BF-FA3176ACF827}"/>
                </a:ext>
              </a:extLst>
            </p:cNvPr>
            <p:cNvSpPr/>
            <p:nvPr/>
          </p:nvSpPr>
          <p:spPr>
            <a:xfrm>
              <a:off x="9857115" y="4789098"/>
              <a:ext cx="101361" cy="104955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A3E6C9-5C20-AFBF-3A9A-43355A3DE993}"/>
                </a:ext>
              </a:extLst>
            </p:cNvPr>
            <p:cNvSpPr txBox="1"/>
            <p:nvPr/>
          </p:nvSpPr>
          <p:spPr>
            <a:xfrm>
              <a:off x="7259231" y="3192971"/>
              <a:ext cx="394730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1-simplex (tunnel)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3AE6DA-43C4-1EB9-3EC8-F1E922399356}"/>
                </a:ext>
              </a:extLst>
            </p:cNvPr>
            <p:cNvSpPr txBox="1"/>
            <p:nvPr/>
          </p:nvSpPr>
          <p:spPr>
            <a:xfrm>
              <a:off x="7194533" y="5040462"/>
              <a:ext cx="394730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2-simplex (void)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2FEE24E-F912-5EFC-7E5D-60D70F6D328A}"/>
                </a:ext>
              </a:extLst>
            </p:cNvPr>
            <p:cNvCxnSpPr/>
            <p:nvPr/>
          </p:nvCxnSpPr>
          <p:spPr>
            <a:xfrm flipV="1">
              <a:off x="8307597" y="3095218"/>
              <a:ext cx="1572164" cy="9347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06330F-D567-CA07-0C8C-FAB4B1F634C2}"/>
                </a:ext>
              </a:extLst>
            </p:cNvPr>
            <p:cNvCxnSpPr>
              <a:cxnSpLocks/>
            </p:cNvCxnSpPr>
            <p:nvPr/>
          </p:nvCxnSpPr>
          <p:spPr>
            <a:xfrm>
              <a:off x="8264465" y="4842655"/>
              <a:ext cx="1615296" cy="1434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2A6F4EA-A685-319E-0BAA-28BCB33B32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6030" y="3995827"/>
              <a:ext cx="680768" cy="832450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4930F3D-7A7E-D237-8A4C-FFE3C7EC5E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99147" y="3967074"/>
              <a:ext cx="904334" cy="864798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052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Chart&#10;&#10;Description automatically generated">
            <a:extLst>
              <a:ext uri="{FF2B5EF4-FFF2-40B4-BE49-F238E27FC236}">
                <a16:creationId xmlns:a16="http://schemas.microsoft.com/office/drawing/2014/main" id="{381987F8-0B45-3AB0-24AF-EFC7569DF78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tretch/>
        </p:blipFill>
        <p:spPr>
          <a:xfrm>
            <a:off x="899859" y="3560120"/>
            <a:ext cx="7161392" cy="215265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BF22B-CDFE-227D-C236-513ECD8CC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dirty="0" smtClean="0"/>
              <a:pPr/>
              <a:t>18</a:t>
            </a:fld>
            <a:r>
              <a:rPr lang="en-US"/>
              <a:t>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8CEE6F-2ADF-1C71-5FC6-FE741CCCE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1" y="1645669"/>
            <a:ext cx="10887627" cy="235198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Proxima Nova Rg"/>
              </a:rPr>
              <a:t>PH Tracks </a:t>
            </a:r>
            <a:r>
              <a:rPr lang="en-US">
                <a:solidFill>
                  <a:srgbClr val="FF0000"/>
                </a:solidFill>
                <a:latin typeface="Proxima Nova Rg"/>
              </a:rPr>
              <a:t>birth and death of features</a:t>
            </a:r>
            <a:r>
              <a:rPr lang="en-US">
                <a:latin typeface="Proxima Nova Rg"/>
              </a:rPr>
              <a:t> in the graph </a:t>
            </a:r>
            <a:endParaRPr lang="en-US"/>
          </a:p>
          <a:p>
            <a:r>
              <a:rPr lang="en-US">
                <a:solidFill>
                  <a:srgbClr val="FF0000"/>
                </a:solidFill>
                <a:latin typeface="Proxima Nova Rg"/>
              </a:rPr>
              <a:t>Barcodes</a:t>
            </a:r>
            <a:r>
              <a:rPr lang="en-US">
                <a:latin typeface="Proxima Nova Rg"/>
              </a:rPr>
              <a:t>: each bar shows when each features born and die</a:t>
            </a:r>
            <a:endParaRPr lang="en-US"/>
          </a:p>
          <a:p>
            <a:r>
              <a:rPr lang="en-US">
                <a:solidFill>
                  <a:srgbClr val="FF0000"/>
                </a:solidFill>
                <a:latin typeface="Proxima Nova Rg"/>
              </a:rPr>
              <a:t>Persistent diagram</a:t>
            </a:r>
            <a:r>
              <a:rPr lang="en-US">
                <a:latin typeface="Proxima Nova Rg"/>
              </a:rPr>
              <a:t>: shows persistent barcodes in 2D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ED1A96-927F-8502-8C1B-E6F3C61AC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61" y="476722"/>
            <a:ext cx="10366327" cy="768545"/>
          </a:xfrm>
        </p:spPr>
        <p:txBody>
          <a:bodyPr>
            <a:normAutofit/>
          </a:bodyPr>
          <a:lstStyle/>
          <a:p>
            <a:r>
              <a:rPr lang="en-US">
                <a:latin typeface="Proxima Nova Rg"/>
              </a:rPr>
              <a:t>Barcodes and Persistent Diagram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FE5BBC-1833-B63C-5493-C83644BB0535}"/>
              </a:ext>
            </a:extLst>
          </p:cNvPr>
          <p:cNvSpPr txBox="1"/>
          <p:nvPr/>
        </p:nvSpPr>
        <p:spPr>
          <a:xfrm>
            <a:off x="790535" y="6633254"/>
            <a:ext cx="10838996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err="1">
                <a:latin typeface="Calibri"/>
                <a:cs typeface="Calibri"/>
              </a:rPr>
              <a:t>Aktas</a:t>
            </a:r>
            <a:r>
              <a:rPr lang="en-US" sz="800">
                <a:latin typeface="Calibri"/>
                <a:cs typeface="Calibri"/>
              </a:rPr>
              <a:t>, M.E., </a:t>
            </a:r>
            <a:r>
              <a:rPr lang="en-US" sz="800" err="1">
                <a:latin typeface="Calibri"/>
                <a:cs typeface="Calibri"/>
              </a:rPr>
              <a:t>Akbas</a:t>
            </a:r>
            <a:r>
              <a:rPr lang="en-US" sz="800">
                <a:latin typeface="Calibri"/>
                <a:cs typeface="Calibri"/>
              </a:rPr>
              <a:t>, E. &amp; </a:t>
            </a:r>
            <a:r>
              <a:rPr lang="en-US" sz="800" err="1">
                <a:latin typeface="Calibri"/>
                <a:cs typeface="Calibri"/>
              </a:rPr>
              <a:t>Fatmaoui</a:t>
            </a:r>
            <a:r>
              <a:rPr lang="en-US" sz="800">
                <a:latin typeface="Calibri"/>
                <a:cs typeface="Calibri"/>
              </a:rPr>
              <a:t>, A.E. Persistence homology of networks: methods and applications. Appl </a:t>
            </a:r>
            <a:r>
              <a:rPr lang="en-US" sz="800" err="1">
                <a:latin typeface="Calibri"/>
                <a:cs typeface="Calibri"/>
              </a:rPr>
              <a:t>Netw</a:t>
            </a:r>
            <a:r>
              <a:rPr lang="en-US" sz="800">
                <a:latin typeface="Calibri"/>
                <a:cs typeface="Calibri"/>
              </a:rPr>
              <a:t> Sci 4, 61 (2019). https://doi.org/10.1007/s41109-019-0179-3</a:t>
            </a:r>
            <a:endParaRPr lang="en-US"/>
          </a:p>
        </p:txBody>
      </p:sp>
      <p:pic>
        <p:nvPicPr>
          <p:cNvPr id="5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D61FF108-AFF6-FE6C-31A1-64C6FC0F0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241" y="3416365"/>
            <a:ext cx="2349473" cy="24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2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7D0E1BEF-38C3-8496-C31F-1C99D1C9B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146" y="1127355"/>
            <a:ext cx="11119672" cy="524484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E36227A-37D4-10BB-680C-FE23CE6B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00">
                <a:latin typeface="Proxima Nova Rg"/>
              </a:rPr>
              <a:t>Computing Persistent Homology (Point Cloud)</a:t>
            </a:r>
            <a:endParaRPr lang="en-US" sz="3900" b="0">
              <a:latin typeface="Proxima Nova R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4B11D-0048-B8FE-706F-E23EB2723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E16C91-FB54-D9E2-AC70-1DCD59BB05E4}"/>
              </a:ext>
            </a:extLst>
          </p:cNvPr>
          <p:cNvSpPr/>
          <p:nvPr/>
        </p:nvSpPr>
        <p:spPr>
          <a:xfrm>
            <a:off x="3047227" y="1129759"/>
            <a:ext cx="4352853" cy="5247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1DA0BA-29B8-B292-845C-0737E48B1656}"/>
              </a:ext>
            </a:extLst>
          </p:cNvPr>
          <p:cNvSpPr/>
          <p:nvPr/>
        </p:nvSpPr>
        <p:spPr>
          <a:xfrm>
            <a:off x="413105" y="3593925"/>
            <a:ext cx="4774683" cy="2779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AE2950-401A-2E0F-720A-8C494F732562}"/>
              </a:ext>
            </a:extLst>
          </p:cNvPr>
          <p:cNvSpPr/>
          <p:nvPr/>
        </p:nvSpPr>
        <p:spPr>
          <a:xfrm>
            <a:off x="7306854" y="1125026"/>
            <a:ext cx="4310257" cy="2350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8E4C50-1563-F442-9E6B-A3AEBEE71C98}"/>
              </a:ext>
            </a:extLst>
          </p:cNvPr>
          <p:cNvSpPr/>
          <p:nvPr/>
        </p:nvSpPr>
        <p:spPr>
          <a:xfrm>
            <a:off x="8073586" y="3955310"/>
            <a:ext cx="3519860" cy="1858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F59F4E-E316-993D-BCA9-BD098D5EA437}"/>
              </a:ext>
            </a:extLst>
          </p:cNvPr>
          <p:cNvSpPr/>
          <p:nvPr/>
        </p:nvSpPr>
        <p:spPr>
          <a:xfrm>
            <a:off x="9550258" y="6014130"/>
            <a:ext cx="2379227" cy="169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6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646C7-8F08-3483-D32C-3C9FFFFDB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5532" y="640080"/>
            <a:ext cx="4196932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What is a brain network?</a:t>
            </a:r>
          </a:p>
        </p:txBody>
      </p:sp>
      <p:sp>
        <p:nvSpPr>
          <p:cNvPr id="101" name="sketchy line">
            <a:extLst>
              <a:ext uri="{FF2B5EF4-FFF2-40B4-BE49-F238E27FC236}">
                <a16:creationId xmlns:a16="http://schemas.microsoft.com/office/drawing/2014/main" id="{3F9B0603-37C5-4312-AE4D-A3D015475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5532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EB8A8-A3B3-5CE1-8318-59AA9D55D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B3568B4-7B66-4E7E-A424-EB0B755B3F21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7" name="Picture 6" descr="Visualization of the human brain ...">
            <a:extLst>
              <a:ext uri="{FF2B5EF4-FFF2-40B4-BE49-F238E27FC236}">
                <a16:creationId xmlns:a16="http://schemas.microsoft.com/office/drawing/2014/main" id="{7E8D84F1-005E-F455-533C-314219EE1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8621"/>
            <a:ext cx="4540073" cy="330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19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7D0E1BEF-38C3-8496-C31F-1C99D1C9B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146" y="1127355"/>
            <a:ext cx="11119672" cy="524484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E36227A-37D4-10BB-680C-FE23CE6B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00">
                <a:latin typeface="Proxima Nova Rg"/>
              </a:rPr>
              <a:t>Computing Persistent Homology (Point Cloud)</a:t>
            </a:r>
            <a:endParaRPr lang="en-US" sz="39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4B11D-0048-B8FE-706F-E23EB2723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E16C91-FB54-D9E2-AC70-1DCD59BB05E4}"/>
              </a:ext>
            </a:extLst>
          </p:cNvPr>
          <p:cNvSpPr/>
          <p:nvPr/>
        </p:nvSpPr>
        <p:spPr>
          <a:xfrm>
            <a:off x="5669744" y="1130623"/>
            <a:ext cx="6104419" cy="2384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1DA0BA-29B8-B292-845C-0737E48B1656}"/>
              </a:ext>
            </a:extLst>
          </p:cNvPr>
          <p:cNvSpPr/>
          <p:nvPr/>
        </p:nvSpPr>
        <p:spPr>
          <a:xfrm>
            <a:off x="413105" y="3518198"/>
            <a:ext cx="5563759" cy="2850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367600-4166-056F-9527-37667FD7D6C5}"/>
              </a:ext>
            </a:extLst>
          </p:cNvPr>
          <p:cNvSpPr/>
          <p:nvPr/>
        </p:nvSpPr>
        <p:spPr>
          <a:xfrm>
            <a:off x="1230266" y="3875716"/>
            <a:ext cx="6104419" cy="2384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9D517-55BB-1D51-0094-32AB00F1D5CF}"/>
              </a:ext>
            </a:extLst>
          </p:cNvPr>
          <p:cNvSpPr/>
          <p:nvPr/>
        </p:nvSpPr>
        <p:spPr>
          <a:xfrm>
            <a:off x="9072713" y="3430822"/>
            <a:ext cx="2469538" cy="2384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67A434-927F-103A-12C4-09DBB7AAC217}"/>
              </a:ext>
            </a:extLst>
          </p:cNvPr>
          <p:cNvSpPr/>
          <p:nvPr/>
        </p:nvSpPr>
        <p:spPr>
          <a:xfrm>
            <a:off x="9616998" y="5986597"/>
            <a:ext cx="2157165" cy="187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5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7D0E1BEF-38C3-8496-C31F-1C99D1C9B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146" y="1127355"/>
            <a:ext cx="11119672" cy="524484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E36227A-37D4-10BB-680C-FE23CE6B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00">
                <a:latin typeface="Proxima Nova Rg"/>
              </a:rPr>
              <a:t>Computing Persistent Homology (Point Cloud)</a:t>
            </a:r>
            <a:endParaRPr lang="en-US" sz="3900" b="0">
              <a:latin typeface="Proxima Nova R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4B11D-0048-B8FE-706F-E23EB2723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E16C91-FB54-D9E2-AC70-1DCD59BB05E4}"/>
              </a:ext>
            </a:extLst>
          </p:cNvPr>
          <p:cNvSpPr/>
          <p:nvPr/>
        </p:nvSpPr>
        <p:spPr>
          <a:xfrm>
            <a:off x="8663591" y="1130623"/>
            <a:ext cx="3111436" cy="2346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1DA0BA-29B8-B292-845C-0737E48B1656}"/>
              </a:ext>
            </a:extLst>
          </p:cNvPr>
          <p:cNvSpPr/>
          <p:nvPr/>
        </p:nvSpPr>
        <p:spPr>
          <a:xfrm>
            <a:off x="413105" y="3527664"/>
            <a:ext cx="7020778" cy="2840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E978A4-59D4-FC80-3C20-5F962A411EB8}"/>
              </a:ext>
            </a:extLst>
          </p:cNvPr>
          <p:cNvSpPr/>
          <p:nvPr/>
        </p:nvSpPr>
        <p:spPr>
          <a:xfrm>
            <a:off x="10012472" y="4012969"/>
            <a:ext cx="1577970" cy="1806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3FE6CA-0F61-DA1F-3B4D-779788D8C224}"/>
              </a:ext>
            </a:extLst>
          </p:cNvPr>
          <p:cNvSpPr/>
          <p:nvPr/>
        </p:nvSpPr>
        <p:spPr>
          <a:xfrm>
            <a:off x="10055069" y="5986597"/>
            <a:ext cx="1615834" cy="221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5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7D0E1BEF-38C3-8496-C31F-1C99D1C9B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146" y="1127355"/>
            <a:ext cx="11119672" cy="524484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E36227A-37D4-10BB-680C-FE23CE6B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00">
                <a:latin typeface="Proxima Nova Rg"/>
              </a:rPr>
              <a:t>Computing Persistent Homology (Point Cloud)</a:t>
            </a:r>
            <a:endParaRPr lang="en-US" sz="3900" b="0">
              <a:latin typeface="Proxima Nova R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4B11D-0048-B8FE-706F-E23EB2723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E16C91-FB54-D9E2-AC70-1DCD59BB05E4}"/>
              </a:ext>
            </a:extLst>
          </p:cNvPr>
          <p:cNvSpPr/>
          <p:nvPr/>
        </p:nvSpPr>
        <p:spPr>
          <a:xfrm>
            <a:off x="10220721" y="4828352"/>
            <a:ext cx="1435983" cy="939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1DA0BA-29B8-B292-845C-0737E48B1656}"/>
              </a:ext>
            </a:extLst>
          </p:cNvPr>
          <p:cNvSpPr/>
          <p:nvPr/>
        </p:nvSpPr>
        <p:spPr>
          <a:xfrm>
            <a:off x="413105" y="3546596"/>
            <a:ext cx="7068108" cy="28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560572-DEF6-D732-44E7-7C45976F52DB}"/>
              </a:ext>
            </a:extLst>
          </p:cNvPr>
          <p:cNvSpPr/>
          <p:nvPr/>
        </p:nvSpPr>
        <p:spPr>
          <a:xfrm>
            <a:off x="10561491" y="5940587"/>
            <a:ext cx="1435983" cy="257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5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7D0E1BEF-38C3-8496-C31F-1C99D1C9B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146" y="1127355"/>
            <a:ext cx="11119672" cy="524484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E36227A-37D4-10BB-680C-FE23CE6B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00">
                <a:latin typeface="Proxima Nova Rg"/>
              </a:rPr>
              <a:t>Computing Persistent Homology (Point Cloud)</a:t>
            </a:r>
            <a:endParaRPr lang="en-US" sz="3900" b="0">
              <a:latin typeface="Proxima Nova R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4B11D-0048-B8FE-706F-E23EB2723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E16C91-FB54-D9E2-AC70-1DCD59BB05E4}"/>
              </a:ext>
            </a:extLst>
          </p:cNvPr>
          <p:cNvSpPr/>
          <p:nvPr/>
        </p:nvSpPr>
        <p:spPr>
          <a:xfrm>
            <a:off x="10783938" y="4269868"/>
            <a:ext cx="991089" cy="149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1DA0BA-29B8-B292-845C-0737E48B1656}"/>
              </a:ext>
            </a:extLst>
          </p:cNvPr>
          <p:cNvSpPr/>
          <p:nvPr/>
        </p:nvSpPr>
        <p:spPr>
          <a:xfrm>
            <a:off x="3654506" y="3540998"/>
            <a:ext cx="3741513" cy="2832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4D3726-808C-CC00-CAAE-30BFF10523F8}"/>
              </a:ext>
            </a:extLst>
          </p:cNvPr>
          <p:cNvSpPr/>
          <p:nvPr/>
        </p:nvSpPr>
        <p:spPr>
          <a:xfrm>
            <a:off x="11086845" y="5992649"/>
            <a:ext cx="621921" cy="229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0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7D0E1BEF-38C3-8496-C31F-1C99D1C9B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146" y="1127355"/>
            <a:ext cx="11119672" cy="524484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E36227A-37D4-10BB-680C-FE23CE6B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00">
                <a:latin typeface="Proxima Nova Rg"/>
              </a:rPr>
              <a:t>Computing Persistent Homology (Point Cloud)</a:t>
            </a:r>
            <a:endParaRPr lang="en-US" sz="3900" b="0">
              <a:latin typeface="Proxima Nova Rg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4B11D-0048-B8FE-706F-E23EB2723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7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36361" y="1645669"/>
            <a:ext cx="5327726" cy="453288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Proxima Nova Rg"/>
              </a:rPr>
              <a:t>Measures distance between two probability distributions</a:t>
            </a:r>
          </a:p>
          <a:p>
            <a:r>
              <a:rPr lang="en-US">
                <a:latin typeface="Proxima Nova Rg"/>
              </a:rPr>
              <a:t>Minimum amount of </a:t>
            </a:r>
            <a:r>
              <a:rPr lang="en-US">
                <a:solidFill>
                  <a:srgbClr val="FF0000"/>
                </a:solidFill>
                <a:latin typeface="Proxima Nova Rg"/>
              </a:rPr>
              <a:t>work</a:t>
            </a:r>
            <a:r>
              <a:rPr lang="en-US">
                <a:latin typeface="Proxima Nova Rg"/>
              </a:rPr>
              <a:t> required to transform </a:t>
            </a:r>
            <a:r>
              <a:rPr lang="en-US">
                <a:solidFill>
                  <a:srgbClr val="FF0000"/>
                </a:solidFill>
                <a:latin typeface="Proxima Nova Rg"/>
              </a:rPr>
              <a:t>u </a:t>
            </a:r>
            <a:r>
              <a:rPr lang="en-US">
                <a:latin typeface="Proxima Nova Rg"/>
              </a:rPr>
              <a:t>into </a:t>
            </a:r>
            <a:r>
              <a:rPr lang="en-US">
                <a:solidFill>
                  <a:srgbClr val="FF0000"/>
                </a:solidFill>
                <a:latin typeface="Proxima Nova Rg"/>
              </a:rPr>
              <a:t>v</a:t>
            </a:r>
            <a:r>
              <a:rPr lang="en-US">
                <a:latin typeface="Proxima Nova Rg"/>
              </a:rPr>
              <a:t>, </a:t>
            </a:r>
            <a:r>
              <a:rPr lang="en-US">
                <a:solidFill>
                  <a:srgbClr val="FF0000"/>
                </a:solidFill>
                <a:latin typeface="Proxima Nova Rg"/>
              </a:rPr>
              <a:t>work = distribution weight x distance</a:t>
            </a:r>
          </a:p>
          <a:p>
            <a:r>
              <a:rPr lang="en-US">
                <a:solidFill>
                  <a:srgbClr val="FF0000"/>
                </a:solidFill>
                <a:latin typeface="Proxima Nova Rg"/>
              </a:rPr>
              <a:t>Minimum </a:t>
            </a:r>
            <a:r>
              <a:rPr lang="en-US">
                <a:solidFill>
                  <a:srgbClr val="000000"/>
                </a:solidFill>
                <a:latin typeface="Proxima Nova Rg"/>
              </a:rPr>
              <a:t>value achieved by a </a:t>
            </a:r>
            <a:r>
              <a:rPr lang="en-US">
                <a:solidFill>
                  <a:srgbClr val="FF0000"/>
                </a:solidFill>
                <a:latin typeface="Proxima Nova Rg"/>
              </a:rPr>
              <a:t>perfect matching</a:t>
            </a:r>
            <a:r>
              <a:rPr lang="en-US">
                <a:solidFill>
                  <a:srgbClr val="000000"/>
                </a:solidFill>
                <a:latin typeface="Proxima Nova Rg"/>
              </a:rPr>
              <a:t> between the features of two Persistent Diagrams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2394D-D046-4F45-8A61-AA2D063A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61" y="476722"/>
            <a:ext cx="6032062" cy="768545"/>
          </a:xfrm>
        </p:spPr>
        <p:txBody>
          <a:bodyPr>
            <a:normAutofit fontScale="90000"/>
          </a:bodyPr>
          <a:lstStyle/>
          <a:p>
            <a:r>
              <a:rPr lang="en-US">
                <a:latin typeface="Proxima Nova Rg"/>
              </a:rPr>
              <a:t>Wasserstein distance (WD)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FD131-3A64-F66F-6930-11AD997276C5}"/>
              </a:ext>
            </a:extLst>
          </p:cNvPr>
          <p:cNvSpPr txBox="1"/>
          <p:nvPr/>
        </p:nvSpPr>
        <p:spPr>
          <a:xfrm>
            <a:off x="630610" y="6395149"/>
            <a:ext cx="1083899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S. </a:t>
            </a:r>
            <a:r>
              <a:rPr lang="en-US" sz="800" err="1">
                <a:latin typeface="Calibri"/>
                <a:cs typeface="Calibri"/>
              </a:rPr>
              <a:t>Vallender</a:t>
            </a:r>
            <a:r>
              <a:rPr lang="en-US" sz="800">
                <a:latin typeface="Calibri"/>
                <a:cs typeface="Calibri"/>
              </a:rPr>
              <a:t>, “Calculation of the </a:t>
            </a:r>
            <a:r>
              <a:rPr lang="en-US" sz="800" err="1">
                <a:latin typeface="Calibri"/>
                <a:cs typeface="Calibri"/>
              </a:rPr>
              <a:t>wasserstein</a:t>
            </a:r>
            <a:r>
              <a:rPr lang="en-US" sz="800">
                <a:latin typeface="Calibri"/>
                <a:cs typeface="Calibri"/>
              </a:rPr>
              <a:t> distance between probability distributions on the line,” Theory of Probability &amp; Its Applications, vol. 18, no. 4, pp. 784–786, 1974.</a:t>
            </a:r>
            <a:endParaRPr lang="en-US">
              <a:cs typeface="Calibri" panose="020F0502020204030204" pitchFamily="34" charset="0"/>
            </a:endParaRPr>
          </a:p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H. </a:t>
            </a:r>
            <a:r>
              <a:rPr lang="en-US" sz="800" err="1">
                <a:latin typeface="Calibri"/>
                <a:cs typeface="Calibri"/>
              </a:rPr>
              <a:t>Edelsbrunner</a:t>
            </a:r>
            <a:r>
              <a:rPr lang="en-US" sz="800">
                <a:latin typeface="Calibri"/>
                <a:cs typeface="Calibri"/>
              </a:rPr>
              <a:t>, “Persistent homology: theory and practice,” 2013.</a:t>
            </a:r>
          </a:p>
          <a:p>
            <a:pPr marL="171450" indent="-171450">
              <a:buFont typeface="Arial"/>
              <a:buChar char="•"/>
            </a:pPr>
            <a:r>
              <a:rPr lang="en-US" sz="800" err="1">
                <a:latin typeface="Calibri"/>
                <a:cs typeface="Calibri"/>
              </a:rPr>
              <a:t>Qingzhang</a:t>
            </a:r>
            <a:r>
              <a:rPr lang="en-US" sz="800">
                <a:latin typeface="Calibri"/>
                <a:cs typeface="Calibri"/>
              </a:rPr>
              <a:t>, Shi. (2021). Time Series Clustering with Topological and Geometric Mixed Distance. Mathematics. 9. 10.3390/math9091046. </a:t>
            </a:r>
            <a:endParaRPr lang="en-US" sz="800">
              <a:cs typeface="Calibri" panose="020F0502020204030204" pitchFamily="34" charset="0"/>
            </a:endParaRPr>
          </a:p>
        </p:txBody>
      </p:sp>
      <p:pic>
        <p:nvPicPr>
          <p:cNvPr id="8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4307F1C6-F696-FFCA-81DF-4F817496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117" y="-728"/>
            <a:ext cx="5528441" cy="569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8EEE-9BE2-6639-1AD2-992A4C31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tracks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E8930-1FEA-40C4-0DAA-E174ABE19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9D81E-5BC7-E0E8-E73B-640E6FEDA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7155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8EEE-9BE2-6639-1AD2-992A4C31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tracks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E8930-1FEA-40C4-0DAA-E174ABE19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9D81E-5BC7-E0E8-E73B-640E6FEDA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71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1">
            <a:extLst>
              <a:ext uri="{FF2B5EF4-FFF2-40B4-BE49-F238E27FC236}">
                <a16:creationId xmlns:a16="http://schemas.microsoft.com/office/drawing/2014/main" id="{B708237C-68CA-F654-EF6F-809389AEE8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0171111"/>
              </p:ext>
            </p:extLst>
          </p:nvPr>
        </p:nvGraphicFramePr>
        <p:xfrm>
          <a:off x="536361" y="1645670"/>
          <a:ext cx="1111928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E124650-E1B8-E116-1C5A-E77C7778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/>
              <a:t>PH for High-Dimensional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28F6-065B-B729-DFEF-C64B868CF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797FC3-DC33-DA47-95F6-F7EB925D69E8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46" name="TextBox 1">
            <a:extLst>
              <a:ext uri="{FF2B5EF4-FFF2-40B4-BE49-F238E27FC236}">
                <a16:creationId xmlns:a16="http://schemas.microsoft.com/office/drawing/2014/main" id="{E18D3C4B-0CCF-341A-72E9-3E95108FF8AA}"/>
              </a:ext>
            </a:extLst>
          </p:cNvPr>
          <p:cNvSpPr txBox="1"/>
          <p:nvPr/>
        </p:nvSpPr>
        <p:spPr>
          <a:xfrm>
            <a:off x="630610" y="6391907"/>
            <a:ext cx="1083899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Ashley Suh, Mustafa </a:t>
            </a:r>
            <a:r>
              <a:rPr lang="en-US" sz="800" err="1">
                <a:latin typeface="Calibri"/>
                <a:cs typeface="Calibri"/>
              </a:rPr>
              <a:t>Hajij</a:t>
            </a:r>
            <a:r>
              <a:rPr lang="en-US" sz="800">
                <a:latin typeface="Calibri"/>
                <a:cs typeface="Calibri"/>
              </a:rPr>
              <a:t>, Bei Wang, Carlos </a:t>
            </a:r>
            <a:r>
              <a:rPr lang="en-US" sz="800" err="1">
                <a:latin typeface="Calibri"/>
                <a:cs typeface="Calibri"/>
              </a:rPr>
              <a:t>Scheidegger</a:t>
            </a:r>
            <a:r>
              <a:rPr lang="en-US" sz="800">
                <a:latin typeface="Calibri"/>
                <a:cs typeface="Calibri"/>
              </a:rPr>
              <a:t>, and Paul Rosen. Persistent </a:t>
            </a:r>
            <a:r>
              <a:rPr lang="en-US" sz="800" err="1">
                <a:latin typeface="Calibri"/>
                <a:cs typeface="Calibri"/>
              </a:rPr>
              <a:t>homologyguided</a:t>
            </a:r>
            <a:r>
              <a:rPr lang="en-US" sz="800">
                <a:latin typeface="Calibri"/>
                <a:cs typeface="Calibri"/>
              </a:rPr>
              <a:t> force-directed graph layouts. IEEE Transactions on Visualization and Computer Graphics,26(1):697–707, January 2020</a:t>
            </a:r>
          </a:p>
          <a:p>
            <a:pPr marL="171450" indent="-171450">
              <a:buFont typeface="Arial"/>
              <a:buChar char="•"/>
            </a:pPr>
            <a:r>
              <a:rPr lang="en-US" sz="800" err="1">
                <a:latin typeface="Calibri"/>
                <a:cs typeface="Calibri"/>
              </a:rPr>
              <a:t>Tananun</a:t>
            </a:r>
            <a:r>
              <a:rPr lang="en-US" sz="800">
                <a:latin typeface="Calibri"/>
                <a:cs typeface="Calibri"/>
              </a:rPr>
              <a:t> </a:t>
            </a:r>
            <a:r>
              <a:rPr lang="en-US" sz="800" err="1">
                <a:latin typeface="Calibri"/>
                <a:cs typeface="Calibri"/>
              </a:rPr>
              <a:t>Songdechakraiwut</a:t>
            </a:r>
            <a:r>
              <a:rPr lang="en-US" sz="800">
                <a:latin typeface="Calibri"/>
                <a:cs typeface="Calibri"/>
              </a:rPr>
              <a:t>, Li Shen, and Moo Chung. Topological learning and its application </a:t>
            </a:r>
            <a:r>
              <a:rPr lang="en-US" sz="800" err="1">
                <a:latin typeface="Calibri"/>
                <a:cs typeface="Calibri"/>
              </a:rPr>
              <a:t>tomultimodal</a:t>
            </a:r>
            <a:r>
              <a:rPr lang="en-US" sz="800">
                <a:latin typeface="Calibri"/>
                <a:cs typeface="Calibri"/>
              </a:rPr>
              <a:t> brain network integration. In Medical Image Computing and Computer Assisted Intervention–MICCAI 2021: 24th International Conference, Strasbourg, France, September 27–October 1, 2021,Proceedings, Part II 24, pages 166–176. Springer, 2021.</a:t>
            </a:r>
          </a:p>
        </p:txBody>
      </p:sp>
    </p:spTree>
    <p:extLst>
      <p:ext uri="{BB962C8B-B14F-4D97-AF65-F5344CB8AC3E}">
        <p14:creationId xmlns:p14="http://schemas.microsoft.com/office/powerpoint/2010/main" val="327763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9362E-29EE-793B-0D3F-D9888A4E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1: Static brain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0ADE9-ED77-7368-9DB3-1D6A9D85F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2843B-AF5A-A084-35B2-61FD71A39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9481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9362E-29EE-793B-0D3F-D9888A4E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1: Static brain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0ADE9-ED77-7368-9DB3-1D6A9D85FC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2843B-AF5A-A084-35B2-61FD71A39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94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E74BD-5D48-1C13-CB20-2FA8863AA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27965" indent="-227965"/>
            <a:r>
              <a:rPr lang="en-US" err="1">
                <a:latin typeface="Proxima Nova Rg"/>
              </a:rPr>
              <a:t>rs</a:t>
            </a:r>
            <a:r>
              <a:rPr lang="en-US">
                <a:latin typeface="Proxima Nova Rg"/>
              </a:rPr>
              <a:t>-fMRI data from NKI-RS public database</a:t>
            </a:r>
            <a:endParaRPr lang="en-US"/>
          </a:p>
          <a:p>
            <a:pPr marL="227965" indent="-227965"/>
            <a:r>
              <a:rPr lang="en-US">
                <a:latin typeface="Proxima Nova Rg"/>
              </a:rPr>
              <a:t>3 temporal sampling rates </a:t>
            </a:r>
            <a:r>
              <a:rPr lang="en-US">
                <a:solidFill>
                  <a:srgbClr val="FF0000"/>
                </a:solidFill>
                <a:latin typeface="Proxima Nova Rg"/>
              </a:rPr>
              <a:t>645ms</a:t>
            </a:r>
            <a:r>
              <a:rPr lang="en-US">
                <a:latin typeface="Proxima Nova Rg"/>
              </a:rPr>
              <a:t>, </a:t>
            </a:r>
            <a:r>
              <a:rPr lang="en-US">
                <a:solidFill>
                  <a:srgbClr val="FF0000"/>
                </a:solidFill>
                <a:latin typeface="Proxima Nova Rg"/>
              </a:rPr>
              <a:t>1400ms</a:t>
            </a:r>
            <a:r>
              <a:rPr lang="en-US">
                <a:latin typeface="Proxima Nova Rg"/>
              </a:rPr>
              <a:t>, </a:t>
            </a:r>
            <a:r>
              <a:rPr lang="en-US">
                <a:solidFill>
                  <a:srgbClr val="FF0000"/>
                </a:solidFill>
                <a:latin typeface="Proxima Nova Rg"/>
              </a:rPr>
              <a:t>2500ms</a:t>
            </a:r>
            <a:endParaRPr lang="en-US"/>
          </a:p>
          <a:p>
            <a:pPr marL="227965" indent="-227965"/>
            <a:r>
              <a:rPr lang="en-US">
                <a:latin typeface="Proxima Nova Rg"/>
              </a:rPr>
              <a:t>Total 316 subjects </a:t>
            </a:r>
            <a:endParaRPr lang="en-US">
              <a:solidFill>
                <a:srgbClr val="FF0000"/>
              </a:solidFill>
            </a:endParaRPr>
          </a:p>
          <a:p>
            <a:pPr marL="227965" indent="-227965"/>
            <a:r>
              <a:rPr lang="en-US">
                <a:latin typeface="Proxima Nova Rg"/>
              </a:rPr>
              <a:t>Mean time series from </a:t>
            </a:r>
            <a:r>
              <a:rPr lang="en-US">
                <a:solidFill>
                  <a:srgbClr val="FF0000"/>
                </a:solidFill>
                <a:latin typeface="Proxima Nova Rg"/>
              </a:rPr>
              <a:t>113 brain regions</a:t>
            </a:r>
            <a:endParaRPr lang="en-US">
              <a:solidFill>
                <a:srgbClr val="FF0000"/>
              </a:solidFill>
            </a:endParaRPr>
          </a:p>
          <a:p>
            <a:pPr marL="227965" indent="-227965"/>
            <a:r>
              <a:rPr lang="en-US">
                <a:solidFill>
                  <a:srgbClr val="FF0000"/>
                </a:solidFill>
                <a:latin typeface="Proxima Nova Rg"/>
              </a:rPr>
              <a:t>One </a:t>
            </a:r>
            <a:r>
              <a:rPr lang="en-US">
                <a:latin typeface="Proxima Nova Rg"/>
              </a:rPr>
              <a:t>weighted network per fMRI scan</a:t>
            </a:r>
            <a:endParaRPr lang="en-US"/>
          </a:p>
          <a:p>
            <a:pPr marL="227965" indent="-227965"/>
            <a:endParaRPr lang="en-US"/>
          </a:p>
          <a:p>
            <a:pPr marL="227965" indent="-227965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124650-E1B8-E116-1C5A-E77C7778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roxima Nova Rg"/>
              </a:rPr>
              <a:t>Experimental data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28F6-065B-B729-DFEF-C64B868CF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D734A-EA87-F255-03F6-561DBFC71CA7}"/>
              </a:ext>
            </a:extLst>
          </p:cNvPr>
          <p:cNvSpPr txBox="1"/>
          <p:nvPr/>
        </p:nvSpPr>
        <p:spPr>
          <a:xfrm>
            <a:off x="630610" y="6514021"/>
            <a:ext cx="1083899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K. B. </a:t>
            </a:r>
            <a:r>
              <a:rPr lang="en-US" sz="800" err="1">
                <a:latin typeface="Calibri"/>
                <a:cs typeface="Calibri"/>
              </a:rPr>
              <a:t>Nooner</a:t>
            </a:r>
            <a:r>
              <a:rPr lang="en-US" sz="800">
                <a:latin typeface="Calibri"/>
                <a:cs typeface="Calibri"/>
              </a:rPr>
              <a:t>, S. </a:t>
            </a:r>
            <a:r>
              <a:rPr lang="en-US" sz="800" err="1">
                <a:latin typeface="Calibri"/>
                <a:cs typeface="Calibri"/>
              </a:rPr>
              <a:t>Colcombe</a:t>
            </a:r>
            <a:r>
              <a:rPr lang="en-US" sz="800">
                <a:latin typeface="Calibri"/>
                <a:cs typeface="Calibri"/>
              </a:rPr>
              <a:t>, R. </a:t>
            </a:r>
            <a:r>
              <a:rPr lang="en-US" sz="800" err="1">
                <a:latin typeface="Calibri"/>
                <a:cs typeface="Calibri"/>
              </a:rPr>
              <a:t>Tobe</a:t>
            </a:r>
            <a:r>
              <a:rPr lang="en-US" sz="800">
                <a:latin typeface="Calibri"/>
                <a:cs typeface="Calibri"/>
              </a:rPr>
              <a:t>, M. </a:t>
            </a:r>
            <a:r>
              <a:rPr lang="en-US" sz="800" err="1">
                <a:latin typeface="Calibri"/>
                <a:cs typeface="Calibri"/>
              </a:rPr>
              <a:t>Mennes</a:t>
            </a:r>
            <a:r>
              <a:rPr lang="en-US" sz="800">
                <a:latin typeface="Calibri"/>
                <a:cs typeface="Calibri"/>
              </a:rPr>
              <a:t>, M. Benedict, A. Moreno, L. </a:t>
            </a:r>
            <a:r>
              <a:rPr lang="en-US" sz="800" err="1">
                <a:latin typeface="Calibri"/>
                <a:cs typeface="Calibri"/>
              </a:rPr>
              <a:t>Panek</a:t>
            </a:r>
            <a:r>
              <a:rPr lang="en-US" sz="800">
                <a:latin typeface="Calibri"/>
                <a:cs typeface="Calibri"/>
              </a:rPr>
              <a:t>, S. Brown, S. </a:t>
            </a:r>
            <a:r>
              <a:rPr lang="en-US" sz="800" err="1">
                <a:latin typeface="Calibri"/>
                <a:cs typeface="Calibri"/>
              </a:rPr>
              <a:t>Zavitz</a:t>
            </a:r>
            <a:r>
              <a:rPr lang="en-US" sz="800">
                <a:latin typeface="Calibri"/>
                <a:cs typeface="Calibri"/>
              </a:rPr>
              <a:t>, Q. Li et al., “The </a:t>
            </a:r>
            <a:r>
              <a:rPr lang="en-US" sz="800" err="1">
                <a:latin typeface="Calibri"/>
                <a:cs typeface="Calibri"/>
              </a:rPr>
              <a:t>nki-rockland</a:t>
            </a:r>
            <a:r>
              <a:rPr lang="en-US" sz="800">
                <a:latin typeface="Calibri"/>
                <a:cs typeface="Calibri"/>
              </a:rPr>
              <a:t> sample: a model for accelerating the pace of discovery science in psychiatry,” Frontiers in neuroscience, vol. 6, p. 152, 2012.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284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46C7-8F08-3483-D32C-3C9FFFFD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construct brain network?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EB8A8-A3B3-5CE1-8318-59AA9D55D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large machine in a room&#10;&#10;Description automatically generated">
            <a:extLst>
              <a:ext uri="{FF2B5EF4-FFF2-40B4-BE49-F238E27FC236}">
                <a16:creationId xmlns:a16="http://schemas.microsoft.com/office/drawing/2014/main" id="{79F8EB36-686A-B133-5613-1E20D98D3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127" y="2236632"/>
            <a:ext cx="3861109" cy="2895832"/>
          </a:xfrm>
          <a:prstGeom prst="rect">
            <a:avLst/>
          </a:prstGeom>
        </p:spPr>
      </p:pic>
      <p:pic>
        <p:nvPicPr>
          <p:cNvPr id="8" name="Picture 7" descr="A diagram of a brain&#10;&#10;Description automatically generated">
            <a:extLst>
              <a:ext uri="{FF2B5EF4-FFF2-40B4-BE49-F238E27FC236}">
                <a16:creationId xmlns:a16="http://schemas.microsoft.com/office/drawing/2014/main" id="{4AB294E2-2605-907B-D38C-310DA6330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700978" y="2238605"/>
            <a:ext cx="3217505" cy="2891885"/>
          </a:xfrm>
          <a:prstGeom prst="rect">
            <a:avLst/>
          </a:prstGeom>
        </p:spPr>
      </p:pic>
      <p:pic>
        <p:nvPicPr>
          <p:cNvPr id="10" name="Picture 9" descr="A close-up of a grid&#10;&#10;Description automatically generated">
            <a:extLst>
              <a:ext uri="{FF2B5EF4-FFF2-40B4-BE49-F238E27FC236}">
                <a16:creationId xmlns:a16="http://schemas.microsoft.com/office/drawing/2014/main" id="{9B328AFD-4980-FE68-B684-661EB7AA2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488895" y="2240550"/>
            <a:ext cx="3614798" cy="288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48D5D7-BF9D-E95C-1A87-AD6B530813E5}"/>
              </a:ext>
            </a:extLst>
          </p:cNvPr>
          <p:cNvSpPr/>
          <p:nvPr/>
        </p:nvSpPr>
        <p:spPr>
          <a:xfrm>
            <a:off x="4188646" y="1955923"/>
            <a:ext cx="8002486" cy="4180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88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E74BD-5D48-1C13-CB20-2FA8863AA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1" y="1645670"/>
            <a:ext cx="5557559" cy="4351338"/>
          </a:xfrm>
        </p:spPr>
        <p:txBody>
          <a:bodyPr vert="horz" lIns="0" tIns="0" rIns="0" bIns="0" rtlCol="0" anchor="t">
            <a:normAutofit/>
          </a:bodyPr>
          <a:lstStyle/>
          <a:p>
            <a:pPr marL="227965" indent="-227965"/>
            <a:r>
              <a:rPr lang="en-US">
                <a:latin typeface="Proxima Nova Rg"/>
              </a:rPr>
              <a:t>Apply PH on the metric space to extract topological features</a:t>
            </a:r>
          </a:p>
          <a:p>
            <a:pPr marL="227965" indent="-227965"/>
            <a:r>
              <a:rPr lang="en-US">
                <a:latin typeface="Proxima Nova Rg"/>
              </a:rPr>
              <a:t>Compute 0-dimensional barcodes for all FCNs (3 x 316)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124650-E1B8-E116-1C5A-E77C7778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64" y="476722"/>
            <a:ext cx="7108019" cy="768545"/>
          </a:xfrm>
        </p:spPr>
        <p:txBody>
          <a:bodyPr>
            <a:normAutofit/>
          </a:bodyPr>
          <a:lstStyle/>
          <a:p>
            <a:r>
              <a:rPr lang="en-US">
                <a:latin typeface="Proxima Nova Rg"/>
              </a:rPr>
              <a:t>Apply PH to FCN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28F6-065B-B729-DFEF-C64B868CF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053D251-855C-3D1A-5979-E5EC6034C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0" y="1152465"/>
            <a:ext cx="5880758" cy="4059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C0D982-2A16-C672-7583-30BA79B949B8}"/>
              </a:ext>
            </a:extLst>
          </p:cNvPr>
          <p:cNvSpPr txBox="1"/>
          <p:nvPr/>
        </p:nvSpPr>
        <p:spPr>
          <a:xfrm>
            <a:off x="538124" y="6515932"/>
            <a:ext cx="1083899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The GUDHI Project, GUDHI User and Reference Manual. GUDHI Editorial Board, 2015. [Online]. Available: http://gudhi.gforge.inria.fr/doc/latest/</a:t>
            </a:r>
            <a:endParaRPr lang="en-US"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M. Kerber, D. Morozov, and A. </a:t>
            </a:r>
            <a:r>
              <a:rPr lang="en-US" sz="800" err="1">
                <a:latin typeface="Calibri"/>
                <a:cs typeface="Calibri"/>
              </a:rPr>
              <a:t>Nigmetov</a:t>
            </a:r>
            <a:r>
              <a:rPr lang="en-US" sz="800">
                <a:latin typeface="Calibri"/>
                <a:cs typeface="Calibri"/>
              </a:rPr>
              <a:t>, “Geometry helps to compare persistence diagrams,” Journal of Experimental Algorithmics (JEA), vol. 22, pp. 1–20, 2017.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B96F9-B17E-E60F-4B54-010F90C8E84B}"/>
              </a:ext>
            </a:extLst>
          </p:cNvPr>
          <p:cNvSpPr txBox="1"/>
          <p:nvPr/>
        </p:nvSpPr>
        <p:spPr>
          <a:xfrm>
            <a:off x="6378485" y="5489050"/>
            <a:ext cx="533293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latin typeface="Calibri"/>
                <a:cs typeface="Calibri"/>
              </a:rPr>
              <a:t>FCN (top-row) and extracted topological feature (bottom-row) for subject 31 for 645ms (left), 1400ms (center), and 2500ms (right)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3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1">
            <a:extLst>
              <a:ext uri="{FF2B5EF4-FFF2-40B4-BE49-F238E27FC236}">
                <a16:creationId xmlns:a16="http://schemas.microsoft.com/office/drawing/2014/main" id="{A490FCF5-443A-9E6D-463A-6AB4AEB9AD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6361" y="1645670"/>
          <a:ext cx="10643398" cy="4333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E124650-E1B8-E116-1C5A-E77C7778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Statistical analysis on PDs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28F6-065B-B729-DFEF-C64B868CF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3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E74BD-5D48-1C13-CB20-2FA8863AA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1" y="1645670"/>
            <a:ext cx="5224732" cy="4342580"/>
          </a:xfrm>
        </p:spPr>
        <p:txBody>
          <a:bodyPr vert="horz" lIns="0" tIns="0" rIns="0" bIns="0" rtlCol="0" anchor="t">
            <a:normAutofit/>
          </a:bodyPr>
          <a:lstStyle/>
          <a:p>
            <a:pPr marL="227965" indent="-227965"/>
            <a:r>
              <a:rPr lang="en-US">
                <a:latin typeface="Proxima Nova Rg"/>
              </a:rPr>
              <a:t>Perform comparison of PDs across cohorts using Wasserstein distance</a:t>
            </a:r>
          </a:p>
          <a:p>
            <a:pPr marL="227965" indent="-227965"/>
            <a:endParaRPr lang="en-US">
              <a:latin typeface="Proxima Nova Rg"/>
            </a:endParaRPr>
          </a:p>
          <a:p>
            <a:pPr marL="685165" lvl="1" indent="-227965"/>
            <a:endParaRPr lang="en-US">
              <a:latin typeface="Proxima Nova Rg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124650-E1B8-E116-1C5A-E77C7778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Across Cohort Study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28F6-065B-B729-DFEF-C64B868CF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FCDE9B-BBF4-69DB-8354-4D22F7A2DD54}"/>
              </a:ext>
            </a:extLst>
          </p:cNvPr>
          <p:cNvSpPr txBox="1"/>
          <p:nvPr/>
        </p:nvSpPr>
        <p:spPr>
          <a:xfrm>
            <a:off x="538124" y="6506788"/>
            <a:ext cx="1083899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R. T. Shinohara, J. Oh, G. Nair, P. A. Calabresi, C. </a:t>
            </a:r>
            <a:r>
              <a:rPr lang="en-US" sz="800" err="1">
                <a:latin typeface="Calibri"/>
                <a:cs typeface="Calibri"/>
              </a:rPr>
              <a:t>Davatzikos</a:t>
            </a:r>
            <a:r>
              <a:rPr lang="en-US" sz="800">
                <a:latin typeface="Calibri"/>
                <a:cs typeface="Calibri"/>
              </a:rPr>
              <a:t>, J. Doshi, R. </a:t>
            </a:r>
            <a:r>
              <a:rPr lang="en-US" sz="800" err="1">
                <a:latin typeface="Calibri"/>
                <a:cs typeface="Calibri"/>
              </a:rPr>
              <a:t>G.Henry</a:t>
            </a:r>
            <a:r>
              <a:rPr lang="en-US" sz="800">
                <a:latin typeface="Calibri"/>
                <a:cs typeface="Calibri"/>
              </a:rPr>
              <a:t>, G. Kim, K. A. Linn, N. </a:t>
            </a:r>
            <a:r>
              <a:rPr lang="en-US" sz="800" err="1">
                <a:latin typeface="Calibri"/>
                <a:cs typeface="Calibri"/>
              </a:rPr>
              <a:t>Papinutto</a:t>
            </a:r>
            <a:r>
              <a:rPr lang="en-US" sz="800">
                <a:latin typeface="Calibri"/>
                <a:cs typeface="Calibri"/>
              </a:rPr>
              <a:t> et al., “Volumetric analysis from a harmonized multisite brain </a:t>
            </a:r>
            <a:r>
              <a:rPr lang="en-US" sz="800" err="1">
                <a:latin typeface="Calibri"/>
                <a:cs typeface="Calibri"/>
              </a:rPr>
              <a:t>mri</a:t>
            </a:r>
            <a:r>
              <a:rPr lang="en-US" sz="800">
                <a:latin typeface="Calibri"/>
                <a:cs typeface="Calibri"/>
              </a:rPr>
              <a:t> study of a single subject with multiple sclerosis,” American Journal of Neuroradiology, vol. 38, no. 8, pp. 1501–1509, 2017.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1D7F0-88EE-565F-4D5B-5F068816C750}"/>
              </a:ext>
            </a:extLst>
          </p:cNvPr>
          <p:cNvSpPr txBox="1"/>
          <p:nvPr/>
        </p:nvSpPr>
        <p:spPr>
          <a:xfrm>
            <a:off x="6133244" y="4341671"/>
            <a:ext cx="533293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latin typeface="Calibri"/>
                <a:cs typeface="Calibri"/>
              </a:rPr>
              <a:t>Pipeline to compare WD across cohorts</a:t>
            </a:r>
            <a:endParaRPr lang="en-US"/>
          </a:p>
        </p:txBody>
      </p:sp>
      <p:pic>
        <p:nvPicPr>
          <p:cNvPr id="11" name="Picture 11" descr="Timeline&#10;&#10;Description automatically generated">
            <a:extLst>
              <a:ext uri="{FF2B5EF4-FFF2-40B4-BE49-F238E27FC236}">
                <a16:creationId xmlns:a16="http://schemas.microsoft.com/office/drawing/2014/main" id="{E709A16B-9F2C-0B07-5026-1CFEA71F1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676" y="1110524"/>
            <a:ext cx="6369268" cy="32355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666E27-1E7C-BEF6-8A59-A4EF1A0EE9BD}"/>
              </a:ext>
            </a:extLst>
          </p:cNvPr>
          <p:cNvSpPr/>
          <p:nvPr/>
        </p:nvSpPr>
        <p:spPr>
          <a:xfrm>
            <a:off x="5767659" y="2529840"/>
            <a:ext cx="6370071" cy="2296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2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E74BD-5D48-1C13-CB20-2FA8863AA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1" y="1645670"/>
            <a:ext cx="5224732" cy="4342580"/>
          </a:xfrm>
        </p:spPr>
        <p:txBody>
          <a:bodyPr vert="horz" lIns="0" tIns="0" rIns="0" bIns="0" rtlCol="0" anchor="t">
            <a:normAutofit/>
          </a:bodyPr>
          <a:lstStyle/>
          <a:p>
            <a:pPr marL="227965" indent="-227965"/>
            <a:r>
              <a:rPr lang="en-US">
                <a:latin typeface="Proxima Nova Rg"/>
              </a:rPr>
              <a:t>Perform comparison of PDs across cohorts using Wasserstein distance</a:t>
            </a:r>
          </a:p>
          <a:p>
            <a:pPr marL="227965" indent="-227965"/>
            <a:r>
              <a:rPr lang="en-US">
                <a:latin typeface="Proxima Nova Rg"/>
              </a:rPr>
              <a:t>Form 3 distributions each with 316 datapoints</a:t>
            </a:r>
          </a:p>
          <a:p>
            <a:pPr marL="227965" indent="-227965"/>
            <a:endParaRPr lang="en-US">
              <a:latin typeface="Proxima Nova Rg"/>
            </a:endParaRPr>
          </a:p>
          <a:p>
            <a:pPr marL="685165" lvl="1" indent="-227965"/>
            <a:endParaRPr lang="en-US">
              <a:latin typeface="Proxima Nova Rg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124650-E1B8-E116-1C5A-E77C7778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Across Cohort Study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28F6-065B-B729-DFEF-C64B868CF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FCDE9B-BBF4-69DB-8354-4D22F7A2DD54}"/>
              </a:ext>
            </a:extLst>
          </p:cNvPr>
          <p:cNvSpPr txBox="1"/>
          <p:nvPr/>
        </p:nvSpPr>
        <p:spPr>
          <a:xfrm>
            <a:off x="538124" y="6506788"/>
            <a:ext cx="1083899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R. T. Shinohara, J. Oh, G. Nair, P. A. Calabresi, C. </a:t>
            </a:r>
            <a:r>
              <a:rPr lang="en-US" sz="800" err="1">
                <a:latin typeface="Calibri"/>
                <a:cs typeface="Calibri"/>
              </a:rPr>
              <a:t>Davatzikos</a:t>
            </a:r>
            <a:r>
              <a:rPr lang="en-US" sz="800">
                <a:latin typeface="Calibri"/>
                <a:cs typeface="Calibri"/>
              </a:rPr>
              <a:t>, J. Doshi, R. </a:t>
            </a:r>
            <a:r>
              <a:rPr lang="en-US" sz="800" err="1">
                <a:latin typeface="Calibri"/>
                <a:cs typeface="Calibri"/>
              </a:rPr>
              <a:t>G.Henry</a:t>
            </a:r>
            <a:r>
              <a:rPr lang="en-US" sz="800">
                <a:latin typeface="Calibri"/>
                <a:cs typeface="Calibri"/>
              </a:rPr>
              <a:t>, G. Kim, K. A. Linn, N. </a:t>
            </a:r>
            <a:r>
              <a:rPr lang="en-US" sz="800" err="1">
                <a:latin typeface="Calibri"/>
                <a:cs typeface="Calibri"/>
              </a:rPr>
              <a:t>Papinutto</a:t>
            </a:r>
            <a:r>
              <a:rPr lang="en-US" sz="800">
                <a:latin typeface="Calibri"/>
                <a:cs typeface="Calibri"/>
              </a:rPr>
              <a:t> et al., “Volumetric analysis from a harmonized multisite brain </a:t>
            </a:r>
            <a:r>
              <a:rPr lang="en-US" sz="800" err="1">
                <a:latin typeface="Calibri"/>
                <a:cs typeface="Calibri"/>
              </a:rPr>
              <a:t>mri</a:t>
            </a:r>
            <a:r>
              <a:rPr lang="en-US" sz="800">
                <a:latin typeface="Calibri"/>
                <a:cs typeface="Calibri"/>
              </a:rPr>
              <a:t> study of a single subject with multiple sclerosis,” American Journal of Neuroradiology, vol. 38, no. 8, pp. 1501–1509, 2017.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1D7F0-88EE-565F-4D5B-5F068816C750}"/>
              </a:ext>
            </a:extLst>
          </p:cNvPr>
          <p:cNvSpPr txBox="1"/>
          <p:nvPr/>
        </p:nvSpPr>
        <p:spPr>
          <a:xfrm>
            <a:off x="6133244" y="4341671"/>
            <a:ext cx="533293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latin typeface="Calibri"/>
                <a:cs typeface="Calibri"/>
              </a:rPr>
              <a:t>Pipeline to compare WD across cohorts</a:t>
            </a:r>
            <a:endParaRPr lang="en-US"/>
          </a:p>
        </p:txBody>
      </p:sp>
      <p:pic>
        <p:nvPicPr>
          <p:cNvPr id="11" name="Picture 11" descr="Timeline&#10;&#10;Description automatically generated">
            <a:extLst>
              <a:ext uri="{FF2B5EF4-FFF2-40B4-BE49-F238E27FC236}">
                <a16:creationId xmlns:a16="http://schemas.microsoft.com/office/drawing/2014/main" id="{E709A16B-9F2C-0B07-5026-1CFEA71F1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676" y="1110524"/>
            <a:ext cx="6369268" cy="32355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F8E145-70E3-D234-C6C4-46093A8EC820}"/>
              </a:ext>
            </a:extLst>
          </p:cNvPr>
          <p:cNvSpPr/>
          <p:nvPr/>
        </p:nvSpPr>
        <p:spPr>
          <a:xfrm>
            <a:off x="5767659" y="3356889"/>
            <a:ext cx="6425827" cy="1469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6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E74BD-5D48-1C13-CB20-2FA8863AA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1" y="1645670"/>
            <a:ext cx="5224732" cy="4342580"/>
          </a:xfrm>
        </p:spPr>
        <p:txBody>
          <a:bodyPr vert="horz" lIns="0" tIns="0" rIns="0" bIns="0" rtlCol="0" anchor="t">
            <a:normAutofit/>
          </a:bodyPr>
          <a:lstStyle/>
          <a:p>
            <a:pPr marL="227965" indent="-227965"/>
            <a:r>
              <a:rPr lang="en-US">
                <a:latin typeface="Proxima Nova Rg"/>
              </a:rPr>
              <a:t>Perform comparison of PDs across cohorts using Wasserstein distance</a:t>
            </a:r>
          </a:p>
          <a:p>
            <a:pPr marL="227965" indent="-227965"/>
            <a:r>
              <a:rPr lang="en-US">
                <a:latin typeface="Proxima Nova Rg"/>
              </a:rPr>
              <a:t>Form 3 distributions each with 316 datapoints</a:t>
            </a:r>
          </a:p>
          <a:p>
            <a:pPr marL="227965" indent="-227965"/>
            <a:r>
              <a:rPr lang="en-US">
                <a:latin typeface="Proxima Nova Rg"/>
              </a:rPr>
              <a:t>High p-value (</a:t>
            </a:r>
            <a:r>
              <a:rPr lang="en-US">
                <a:solidFill>
                  <a:srgbClr val="FF0000"/>
                </a:solidFill>
                <a:latin typeface="Proxima Nova Rg"/>
              </a:rPr>
              <a:t>&gt;0.05</a:t>
            </a:r>
            <a:r>
              <a:rPr lang="en-US">
                <a:latin typeface="Proxima Nova Rg"/>
              </a:rPr>
              <a:t>) will indicate the null hypothesis is true</a:t>
            </a:r>
          </a:p>
          <a:p>
            <a:pPr marL="685165" lvl="1" indent="-227965"/>
            <a:endParaRPr lang="en-US">
              <a:latin typeface="Proxima Nova Rg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124650-E1B8-E116-1C5A-E77C7778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Across Cohort Study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28F6-065B-B729-DFEF-C64B868CF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FCDE9B-BBF4-69DB-8354-4D22F7A2DD54}"/>
              </a:ext>
            </a:extLst>
          </p:cNvPr>
          <p:cNvSpPr txBox="1"/>
          <p:nvPr/>
        </p:nvSpPr>
        <p:spPr>
          <a:xfrm>
            <a:off x="538124" y="6506788"/>
            <a:ext cx="1083899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R. T. Shinohara, J. Oh, G. Nair, P. A. Calabresi, C. </a:t>
            </a:r>
            <a:r>
              <a:rPr lang="en-US" sz="800" err="1">
                <a:latin typeface="Calibri"/>
                <a:cs typeface="Calibri"/>
              </a:rPr>
              <a:t>Davatzikos</a:t>
            </a:r>
            <a:r>
              <a:rPr lang="en-US" sz="800">
                <a:latin typeface="Calibri"/>
                <a:cs typeface="Calibri"/>
              </a:rPr>
              <a:t>, J. Doshi, R. </a:t>
            </a:r>
            <a:r>
              <a:rPr lang="en-US" sz="800" err="1">
                <a:latin typeface="Calibri"/>
                <a:cs typeface="Calibri"/>
              </a:rPr>
              <a:t>G.Henry</a:t>
            </a:r>
            <a:r>
              <a:rPr lang="en-US" sz="800">
                <a:latin typeface="Calibri"/>
                <a:cs typeface="Calibri"/>
              </a:rPr>
              <a:t>, G. Kim, K. A. Linn, N. </a:t>
            </a:r>
            <a:r>
              <a:rPr lang="en-US" sz="800" err="1">
                <a:latin typeface="Calibri"/>
                <a:cs typeface="Calibri"/>
              </a:rPr>
              <a:t>Papinutto</a:t>
            </a:r>
            <a:r>
              <a:rPr lang="en-US" sz="800">
                <a:latin typeface="Calibri"/>
                <a:cs typeface="Calibri"/>
              </a:rPr>
              <a:t> et al., “Volumetric analysis from a harmonized multisite brain </a:t>
            </a:r>
            <a:r>
              <a:rPr lang="en-US" sz="800" err="1">
                <a:latin typeface="Calibri"/>
                <a:cs typeface="Calibri"/>
              </a:rPr>
              <a:t>mri</a:t>
            </a:r>
            <a:r>
              <a:rPr lang="en-US" sz="800">
                <a:latin typeface="Calibri"/>
                <a:cs typeface="Calibri"/>
              </a:rPr>
              <a:t> study of a single subject with multiple sclerosis,” American Journal of Neuroradiology, vol. 38, no. 8, pp. 1501–1509, 2017.</a:t>
            </a:r>
          </a:p>
        </p:txBody>
      </p:sp>
      <p:pic>
        <p:nvPicPr>
          <p:cNvPr id="11" name="Picture 11" descr="Timeline&#10;&#10;Description automatically generated">
            <a:extLst>
              <a:ext uri="{FF2B5EF4-FFF2-40B4-BE49-F238E27FC236}">
                <a16:creationId xmlns:a16="http://schemas.microsoft.com/office/drawing/2014/main" id="{E709A16B-9F2C-0B07-5026-1CFEA71F1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676" y="1110524"/>
            <a:ext cx="6369268" cy="323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C97E153E-7B1C-E811-4F88-9A276116C7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tretch/>
        </p:blipFill>
        <p:spPr>
          <a:xfrm>
            <a:off x="6703712" y="931339"/>
            <a:ext cx="5486411" cy="32004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AEA45-3E72-DA17-59BC-3C639F152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F9BF5B-147A-4591-9DEF-DEA547852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1" y="1645669"/>
            <a:ext cx="6259936" cy="4532881"/>
          </a:xfrm>
        </p:spPr>
        <p:txBody>
          <a:bodyPr vert="horz" lIns="0" tIns="0" rIns="0" bIns="0" rtlCol="0" anchor="t">
            <a:normAutofit/>
          </a:bodyPr>
          <a:lstStyle/>
          <a:p>
            <a:pPr marL="227965" indent="-227965"/>
            <a:r>
              <a:rPr lang="en-US">
                <a:latin typeface="Proxima Nova Rg"/>
              </a:rPr>
              <a:t>Boxplots are aligned indicating similarity of the three distributions</a:t>
            </a:r>
            <a:endParaRPr lang="en-US"/>
          </a:p>
          <a:p>
            <a:pPr marL="227965" indent="-227965"/>
            <a:r>
              <a:rPr lang="en-US">
                <a:latin typeface="Proxima Nova Rg"/>
              </a:rPr>
              <a:t>ANOVA test yields p-value of </a:t>
            </a:r>
            <a:r>
              <a:rPr lang="en-US">
                <a:solidFill>
                  <a:srgbClr val="FF0000"/>
                </a:solidFill>
                <a:latin typeface="Proxima Nova Rg"/>
              </a:rPr>
              <a:t>0.29</a:t>
            </a:r>
          </a:p>
          <a:p>
            <a:pPr marL="227965" indent="-227965"/>
            <a:r>
              <a:rPr lang="en-US">
                <a:latin typeface="Proxima Nova Rg"/>
              </a:rPr>
              <a:t>T-values and p-values </a:t>
            </a:r>
            <a:r>
              <a:rPr lang="en-US">
                <a:solidFill>
                  <a:srgbClr val="FF0000"/>
                </a:solidFill>
                <a:latin typeface="Proxima Nova Rg"/>
              </a:rPr>
              <a:t>&gt;0.05 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E9FF1A-6620-9787-F477-31CF3917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60" y="476722"/>
            <a:ext cx="5965023" cy="768545"/>
          </a:xfrm>
        </p:spPr>
        <p:txBody>
          <a:bodyPr>
            <a:normAutofit fontScale="90000"/>
          </a:bodyPr>
          <a:lstStyle/>
          <a:p>
            <a:r>
              <a:rPr lang="en-US">
                <a:latin typeface="Proxima Nova Rg"/>
              </a:rPr>
              <a:t>Across Cohort Study Results</a:t>
            </a:r>
            <a:endParaRPr lang="en-US"/>
          </a:p>
        </p:txBody>
      </p:sp>
      <p:pic>
        <p:nvPicPr>
          <p:cNvPr id="8" name="Picture 8" descr="Text, letter&#10;&#10;Description automatically generated">
            <a:extLst>
              <a:ext uri="{FF2B5EF4-FFF2-40B4-BE49-F238E27FC236}">
                <a16:creationId xmlns:a16="http://schemas.microsoft.com/office/drawing/2014/main" id="{7D69686F-A1F8-DBED-8F46-DBBD26FD4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659" y="4126432"/>
            <a:ext cx="4756385" cy="1295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17A2CB-3CC4-AA60-58B4-C56341046370}"/>
              </a:ext>
            </a:extLst>
          </p:cNvPr>
          <p:cNvSpPr txBox="1"/>
          <p:nvPr/>
        </p:nvSpPr>
        <p:spPr>
          <a:xfrm>
            <a:off x="7338040" y="5413791"/>
            <a:ext cx="475908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latin typeface="Calibri"/>
                <a:cs typeface="Calibri"/>
              </a:rPr>
              <a:t>Boxplot and t-test results for across study, significance level of α = 0.05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8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E74BD-5D48-1C13-CB20-2FA8863AA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1" y="1645670"/>
            <a:ext cx="5224732" cy="4342580"/>
          </a:xfrm>
        </p:spPr>
        <p:txBody>
          <a:bodyPr vert="horz" lIns="0" tIns="0" rIns="0" bIns="0" rtlCol="0" anchor="t">
            <a:normAutofit/>
          </a:bodyPr>
          <a:lstStyle/>
          <a:p>
            <a:pPr marL="227965" indent="-227965"/>
            <a:r>
              <a:rPr lang="en-US" sz="2200">
                <a:latin typeface="Arial"/>
                <a:cs typeface="Arial"/>
              </a:rPr>
              <a:t>Perform comparison of pairwise WD between PDs of subjects within each cohort</a:t>
            </a:r>
          </a:p>
          <a:p>
            <a:pPr marL="227965" indent="-227965"/>
            <a:r>
              <a:rPr lang="en-US" sz="2200">
                <a:latin typeface="Arial"/>
                <a:cs typeface="Arial"/>
              </a:rPr>
              <a:t>Generate 3 </a:t>
            </a:r>
            <a:r>
              <a:rPr lang="en-US" sz="2200" err="1">
                <a:latin typeface="Arial"/>
                <a:cs typeface="Arial"/>
              </a:rPr>
              <a:t>adjancency</a:t>
            </a:r>
            <a:r>
              <a:rPr lang="en-US" sz="2200">
                <a:latin typeface="Arial"/>
                <a:cs typeface="Arial"/>
              </a:rPr>
              <a:t> matrix of size </a:t>
            </a:r>
            <a:r>
              <a:rPr lang="en-US" sz="2200">
                <a:solidFill>
                  <a:srgbClr val="FF0000"/>
                </a:solidFill>
                <a:latin typeface="Arial"/>
                <a:cs typeface="Arial"/>
              </a:rPr>
              <a:t>316 x 316</a:t>
            </a:r>
            <a:r>
              <a:rPr lang="en-US" sz="2200">
                <a:latin typeface="Arial"/>
                <a:cs typeface="Arial"/>
              </a:rPr>
              <a:t>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124650-E1B8-E116-1C5A-E77C7778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65" y="476722"/>
            <a:ext cx="5398092" cy="768545"/>
          </a:xfrm>
        </p:spPr>
        <p:txBody>
          <a:bodyPr>
            <a:normAutofit fontScale="90000"/>
          </a:bodyPr>
          <a:lstStyle/>
          <a:p>
            <a:r>
              <a:rPr lang="en-US">
                <a:latin typeface="Proxima Nova Rg"/>
              </a:rPr>
              <a:t>Within Cohort Study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28F6-065B-B729-DFEF-C64B868CF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6" descr="Calendar&#10;&#10;Description automatically generated">
            <a:extLst>
              <a:ext uri="{FF2B5EF4-FFF2-40B4-BE49-F238E27FC236}">
                <a16:creationId xmlns:a16="http://schemas.microsoft.com/office/drawing/2014/main" id="{CC6AB1C6-BCB9-329A-CC9D-BD7E8B73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108" y="341585"/>
            <a:ext cx="6427983" cy="50534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FCDE9B-BBF4-69DB-8354-4D22F7A2DD54}"/>
              </a:ext>
            </a:extLst>
          </p:cNvPr>
          <p:cNvSpPr txBox="1"/>
          <p:nvPr/>
        </p:nvSpPr>
        <p:spPr>
          <a:xfrm>
            <a:off x="538124" y="6643948"/>
            <a:ext cx="10838996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Chung, M. K., Huang, S. G., Carroll, I. C., Calhoun, V. D., &amp; Goldsmith, H. H. (2022). Dynamic Topological Data Analysis for Brain Networks via Wasserstein Graph Clustering. </a:t>
            </a:r>
            <a:r>
              <a:rPr lang="en-US" sz="800" err="1">
                <a:latin typeface="Calibri"/>
                <a:cs typeface="Calibri"/>
              </a:rPr>
              <a:t>arXiv</a:t>
            </a:r>
            <a:r>
              <a:rPr lang="en-US" sz="800">
                <a:latin typeface="Calibri"/>
                <a:cs typeface="Calibri"/>
              </a:rPr>
              <a:t> preprint arXiv:2201.00087.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1D7F0-88EE-565F-4D5B-5F068816C750}"/>
              </a:ext>
            </a:extLst>
          </p:cNvPr>
          <p:cNvSpPr txBox="1"/>
          <p:nvPr/>
        </p:nvSpPr>
        <p:spPr>
          <a:xfrm>
            <a:off x="6378485" y="5489050"/>
            <a:ext cx="533293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latin typeface="Calibri"/>
                <a:cs typeface="Calibri"/>
              </a:rPr>
              <a:t>Pipeline to compare WD within a given cohort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059A3F-6B9D-EBB6-6896-26CE432253FC}"/>
              </a:ext>
            </a:extLst>
          </p:cNvPr>
          <p:cNvSpPr/>
          <p:nvPr/>
        </p:nvSpPr>
        <p:spPr>
          <a:xfrm>
            <a:off x="5758366" y="3431230"/>
            <a:ext cx="6323608" cy="2054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6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E74BD-5D48-1C13-CB20-2FA8863AA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1" y="1645670"/>
            <a:ext cx="5224732" cy="4342580"/>
          </a:xfrm>
        </p:spPr>
        <p:txBody>
          <a:bodyPr vert="horz" lIns="0" tIns="0" rIns="0" bIns="0" rtlCol="0" anchor="t">
            <a:normAutofit/>
          </a:bodyPr>
          <a:lstStyle/>
          <a:p>
            <a:pPr marL="227965" indent="-227965"/>
            <a:r>
              <a:rPr lang="en-US" sz="2200">
                <a:latin typeface="Arial"/>
                <a:cs typeface="Arial"/>
              </a:rPr>
              <a:t>Perform comparison of pairwise WD between PDs of subjects within each cohort</a:t>
            </a:r>
          </a:p>
          <a:p>
            <a:pPr marL="227965" indent="-227965"/>
            <a:r>
              <a:rPr lang="en-US" sz="2200">
                <a:latin typeface="Arial"/>
                <a:cs typeface="Arial"/>
              </a:rPr>
              <a:t>Generate 3 </a:t>
            </a:r>
            <a:r>
              <a:rPr lang="en-US" sz="2200" err="1">
                <a:latin typeface="Arial"/>
                <a:cs typeface="Arial"/>
              </a:rPr>
              <a:t>adjancency</a:t>
            </a:r>
            <a:r>
              <a:rPr lang="en-US" sz="2200">
                <a:latin typeface="Arial"/>
                <a:cs typeface="Arial"/>
              </a:rPr>
              <a:t> matrix of size </a:t>
            </a:r>
            <a:r>
              <a:rPr lang="en-US" sz="2200">
                <a:solidFill>
                  <a:srgbClr val="FF0000"/>
                </a:solidFill>
                <a:latin typeface="Arial"/>
                <a:cs typeface="Arial"/>
              </a:rPr>
              <a:t>316 x 316</a:t>
            </a:r>
            <a:r>
              <a:rPr lang="en-US" sz="2200">
                <a:latin typeface="Arial"/>
                <a:cs typeface="Arial"/>
              </a:rPr>
              <a:t> </a:t>
            </a:r>
          </a:p>
          <a:p>
            <a:pPr marL="227965" indent="-227965"/>
            <a:r>
              <a:rPr lang="en-US" sz="2200">
                <a:latin typeface="Arial"/>
                <a:cs typeface="Arial"/>
              </a:rPr>
              <a:t>Apply MDS to reduce matrix size</a:t>
            </a:r>
            <a:br>
              <a:rPr lang="en-US" sz="2200">
                <a:latin typeface="Arial"/>
                <a:cs typeface="Arial"/>
              </a:rPr>
            </a:br>
            <a:r>
              <a:rPr lang="en-US" sz="2200">
                <a:solidFill>
                  <a:srgbClr val="FF0000"/>
                </a:solidFill>
                <a:latin typeface="Arial"/>
                <a:cs typeface="Arial"/>
              </a:rPr>
              <a:t>316 x 2</a:t>
            </a:r>
            <a:endParaRPr lang="en-US" sz="2200">
              <a:latin typeface="Arial"/>
              <a:cs typeface="Arial"/>
            </a:endParaRPr>
          </a:p>
          <a:p>
            <a:pPr marL="227965" indent="-227965"/>
            <a:r>
              <a:rPr lang="en-US" sz="2200">
                <a:latin typeface="Arial"/>
                <a:cs typeface="Arial"/>
              </a:rPr>
              <a:t>Apply K-Means clustering</a:t>
            </a:r>
          </a:p>
          <a:p>
            <a:pPr marL="685165" lvl="1" indent="-227965"/>
            <a:endParaRPr lang="en-US" sz="190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124650-E1B8-E116-1C5A-E77C7778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65" y="476722"/>
            <a:ext cx="5398092" cy="768545"/>
          </a:xfrm>
        </p:spPr>
        <p:txBody>
          <a:bodyPr>
            <a:normAutofit fontScale="90000"/>
          </a:bodyPr>
          <a:lstStyle/>
          <a:p>
            <a:r>
              <a:rPr lang="en-US">
                <a:latin typeface="Proxima Nova Rg"/>
              </a:rPr>
              <a:t>Within Cohort Study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28F6-065B-B729-DFEF-C64B868CF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6" descr="Calendar&#10;&#10;Description automatically generated">
            <a:extLst>
              <a:ext uri="{FF2B5EF4-FFF2-40B4-BE49-F238E27FC236}">
                <a16:creationId xmlns:a16="http://schemas.microsoft.com/office/drawing/2014/main" id="{CC6AB1C6-BCB9-329A-CC9D-BD7E8B73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108" y="341585"/>
            <a:ext cx="6427983" cy="50534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FCDE9B-BBF4-69DB-8354-4D22F7A2DD54}"/>
              </a:ext>
            </a:extLst>
          </p:cNvPr>
          <p:cNvSpPr txBox="1"/>
          <p:nvPr/>
        </p:nvSpPr>
        <p:spPr>
          <a:xfrm>
            <a:off x="538124" y="6643948"/>
            <a:ext cx="10838996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Chung, M. K., Huang, S. G., Carroll, I. C., Calhoun, V. D., &amp; Goldsmith, H. H. (2022). Dynamic Topological Data Analysis for Brain Networks via Wasserstein Graph Clustering. </a:t>
            </a:r>
            <a:r>
              <a:rPr lang="en-US" sz="800" err="1">
                <a:latin typeface="Calibri"/>
                <a:cs typeface="Calibri"/>
              </a:rPr>
              <a:t>arXiv</a:t>
            </a:r>
            <a:r>
              <a:rPr lang="en-US" sz="800">
                <a:latin typeface="Calibri"/>
                <a:cs typeface="Calibri"/>
              </a:rPr>
              <a:t> preprint arXiv:2201.00087.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1D7F0-88EE-565F-4D5B-5F068816C750}"/>
              </a:ext>
            </a:extLst>
          </p:cNvPr>
          <p:cNvSpPr txBox="1"/>
          <p:nvPr/>
        </p:nvSpPr>
        <p:spPr>
          <a:xfrm>
            <a:off x="6378485" y="5489050"/>
            <a:ext cx="533293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latin typeface="Calibri"/>
                <a:cs typeface="Calibri"/>
              </a:rPr>
              <a:t>Pipeline to compare WD within a given cohort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70BF4F-07D1-67F3-BFB5-E56EF9420FE5}"/>
              </a:ext>
            </a:extLst>
          </p:cNvPr>
          <p:cNvSpPr/>
          <p:nvPr/>
        </p:nvSpPr>
        <p:spPr>
          <a:xfrm>
            <a:off x="5767659" y="4586249"/>
            <a:ext cx="6425827" cy="971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E74BD-5D48-1C13-CB20-2FA8863AA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1" y="1645670"/>
            <a:ext cx="5224732" cy="4342580"/>
          </a:xfrm>
        </p:spPr>
        <p:txBody>
          <a:bodyPr vert="horz" lIns="0" tIns="0" rIns="0" bIns="0" rtlCol="0" anchor="t">
            <a:normAutofit/>
          </a:bodyPr>
          <a:lstStyle/>
          <a:p>
            <a:pPr marL="227965" indent="-227965"/>
            <a:r>
              <a:rPr lang="en-US" sz="2200">
                <a:latin typeface="Arial"/>
                <a:cs typeface="Arial"/>
              </a:rPr>
              <a:t>Perform comparison of pairwise WD between PDs of subjects within each cohort</a:t>
            </a:r>
          </a:p>
          <a:p>
            <a:pPr marL="227965" indent="-227965"/>
            <a:r>
              <a:rPr lang="en-US" sz="2200">
                <a:latin typeface="Arial"/>
                <a:cs typeface="Arial"/>
              </a:rPr>
              <a:t>Generate 3 </a:t>
            </a:r>
            <a:r>
              <a:rPr lang="en-US" sz="2200" err="1">
                <a:latin typeface="Arial"/>
                <a:cs typeface="Arial"/>
              </a:rPr>
              <a:t>adjancency</a:t>
            </a:r>
            <a:r>
              <a:rPr lang="en-US" sz="2200">
                <a:latin typeface="Arial"/>
                <a:cs typeface="Arial"/>
              </a:rPr>
              <a:t> matrix of size </a:t>
            </a:r>
            <a:r>
              <a:rPr lang="en-US" sz="2200">
                <a:solidFill>
                  <a:srgbClr val="FF0000"/>
                </a:solidFill>
                <a:latin typeface="Arial"/>
                <a:cs typeface="Arial"/>
              </a:rPr>
              <a:t>316 x 316</a:t>
            </a:r>
            <a:r>
              <a:rPr lang="en-US" sz="2200">
                <a:latin typeface="Arial"/>
                <a:cs typeface="Arial"/>
              </a:rPr>
              <a:t> </a:t>
            </a:r>
          </a:p>
          <a:p>
            <a:pPr marL="227965" indent="-227965"/>
            <a:r>
              <a:rPr lang="en-US" sz="2200">
                <a:latin typeface="Arial"/>
                <a:cs typeface="Arial"/>
              </a:rPr>
              <a:t>Apply MDS to reduce matrix size</a:t>
            </a:r>
            <a:br>
              <a:rPr lang="en-US" sz="2200">
                <a:latin typeface="Arial"/>
                <a:cs typeface="Arial"/>
              </a:rPr>
            </a:br>
            <a:r>
              <a:rPr lang="en-US" sz="2200">
                <a:solidFill>
                  <a:srgbClr val="FF0000"/>
                </a:solidFill>
                <a:latin typeface="Arial"/>
                <a:cs typeface="Arial"/>
              </a:rPr>
              <a:t>316 x</a:t>
            </a:r>
            <a:r>
              <a:rPr lang="en-US" sz="22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20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lang="en-US" sz="2200">
              <a:latin typeface="Arial"/>
              <a:cs typeface="Arial"/>
            </a:endParaRPr>
          </a:p>
          <a:p>
            <a:pPr marL="227965" indent="-227965"/>
            <a:r>
              <a:rPr lang="en-US" sz="2200">
                <a:latin typeface="Arial"/>
                <a:cs typeface="Arial"/>
              </a:rPr>
              <a:t>Apply K-Means clustering</a:t>
            </a:r>
          </a:p>
          <a:p>
            <a:pPr marL="227965" indent="-227965"/>
            <a:r>
              <a:rPr lang="en-US" sz="2200">
                <a:latin typeface="Arial"/>
                <a:cs typeface="Arial"/>
              </a:rPr>
              <a:t>Computes set interaction of the subjects across clusters</a:t>
            </a:r>
          </a:p>
          <a:p>
            <a:pPr marL="685165" lvl="1" indent="-227965"/>
            <a:endParaRPr lang="en-US" sz="190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124650-E1B8-E116-1C5A-E77C7778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65" y="476722"/>
            <a:ext cx="5398092" cy="768545"/>
          </a:xfrm>
        </p:spPr>
        <p:txBody>
          <a:bodyPr>
            <a:normAutofit fontScale="90000"/>
          </a:bodyPr>
          <a:lstStyle/>
          <a:p>
            <a:r>
              <a:rPr lang="en-US">
                <a:latin typeface="Proxima Nova Rg"/>
              </a:rPr>
              <a:t>Within Cohort Study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28F6-065B-B729-DFEF-C64B868CF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6" descr="Calendar&#10;&#10;Description automatically generated">
            <a:extLst>
              <a:ext uri="{FF2B5EF4-FFF2-40B4-BE49-F238E27FC236}">
                <a16:creationId xmlns:a16="http://schemas.microsoft.com/office/drawing/2014/main" id="{CC6AB1C6-BCB9-329A-CC9D-BD7E8B739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108" y="341585"/>
            <a:ext cx="6427983" cy="50534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FCDE9B-BBF4-69DB-8354-4D22F7A2DD54}"/>
              </a:ext>
            </a:extLst>
          </p:cNvPr>
          <p:cNvSpPr txBox="1"/>
          <p:nvPr/>
        </p:nvSpPr>
        <p:spPr>
          <a:xfrm>
            <a:off x="538124" y="6643948"/>
            <a:ext cx="10838996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Chung, M. K., Huang, S. G., Carroll, I. C., Calhoun, V. D., &amp; Goldsmith, H. H. (2022). Dynamic Topological Data Analysis for Brain Networks via Wasserstein Graph Clustering. </a:t>
            </a:r>
            <a:r>
              <a:rPr lang="en-US" sz="800" err="1">
                <a:latin typeface="Calibri"/>
                <a:cs typeface="Calibri"/>
              </a:rPr>
              <a:t>arXiv</a:t>
            </a:r>
            <a:r>
              <a:rPr lang="en-US" sz="800">
                <a:latin typeface="Calibri"/>
                <a:cs typeface="Calibri"/>
              </a:rPr>
              <a:t> preprint arXiv:2201.00087.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81D7F0-88EE-565F-4D5B-5F068816C750}"/>
              </a:ext>
            </a:extLst>
          </p:cNvPr>
          <p:cNvSpPr txBox="1"/>
          <p:nvPr/>
        </p:nvSpPr>
        <p:spPr>
          <a:xfrm>
            <a:off x="6378485" y="5489050"/>
            <a:ext cx="533293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latin typeface="Calibri"/>
                <a:cs typeface="Calibri"/>
              </a:rPr>
              <a:t>Pipeline to compare WD within a given cohort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1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069C7957-BFA6-C548-E636-100DAA9930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tretch/>
        </p:blipFill>
        <p:spPr>
          <a:xfrm>
            <a:off x="5517647" y="0"/>
            <a:ext cx="6674353" cy="68587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AEA45-3E72-DA17-59BC-3C639F152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F9BF5B-147A-4591-9DEF-DEA547852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27965" indent="-227965"/>
            <a:r>
              <a:rPr lang="en-US">
                <a:solidFill>
                  <a:srgbClr val="FF0000"/>
                </a:solidFill>
                <a:latin typeface="Proxima Nova Rg"/>
              </a:rPr>
              <a:t>198 out of 316</a:t>
            </a:r>
            <a:r>
              <a:rPr lang="en-US">
                <a:latin typeface="Proxima Nova Rg"/>
              </a:rPr>
              <a:t> subjects reside in same cluster group in all 3 TRs</a:t>
            </a:r>
            <a:endParaRPr lang="en-US"/>
          </a:p>
          <a:p>
            <a:pPr marL="227965" indent="-227965"/>
            <a:r>
              <a:rPr lang="en-US">
                <a:solidFill>
                  <a:srgbClr val="FF0000"/>
                </a:solidFill>
                <a:latin typeface="Proxima Nova Rg"/>
              </a:rPr>
              <a:t>251 out of 316</a:t>
            </a:r>
            <a:r>
              <a:rPr lang="en-US">
                <a:latin typeface="Proxima Nova Rg"/>
              </a:rPr>
              <a:t> subjects reside in same pairwise cluster intersection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E9FF1A-6620-9787-F477-31CF3917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61" y="476722"/>
            <a:ext cx="5690703" cy="768545"/>
          </a:xfrm>
        </p:spPr>
        <p:txBody>
          <a:bodyPr>
            <a:normAutofit fontScale="90000"/>
          </a:bodyPr>
          <a:lstStyle/>
          <a:p>
            <a:r>
              <a:rPr lang="en-US">
                <a:latin typeface="Proxima Nova Rg"/>
              </a:rPr>
              <a:t>Within Cohort Study Results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861F1-8F74-ED18-590F-A959DF92AFF4}"/>
              </a:ext>
            </a:extLst>
          </p:cNvPr>
          <p:cNvSpPr/>
          <p:nvPr/>
        </p:nvSpPr>
        <p:spPr>
          <a:xfrm>
            <a:off x="5516756" y="2966596"/>
            <a:ext cx="6676730" cy="549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142AF2-58B1-D983-BE0A-889D6BCA4B7F}"/>
              </a:ext>
            </a:extLst>
          </p:cNvPr>
          <p:cNvSpPr/>
          <p:nvPr/>
        </p:nvSpPr>
        <p:spPr>
          <a:xfrm>
            <a:off x="5609683" y="6395596"/>
            <a:ext cx="6583804" cy="465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7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46C7-8F08-3483-D32C-3C9FFFFD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construct brain network?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EB8A8-A3B3-5CE1-8318-59AA9D55D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large machine in a room&#10;&#10;Description automatically generated">
            <a:extLst>
              <a:ext uri="{FF2B5EF4-FFF2-40B4-BE49-F238E27FC236}">
                <a16:creationId xmlns:a16="http://schemas.microsoft.com/office/drawing/2014/main" id="{79F8EB36-686A-B133-5613-1E20D98D3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127" y="2236632"/>
            <a:ext cx="3861109" cy="2895832"/>
          </a:xfrm>
          <a:prstGeom prst="rect">
            <a:avLst/>
          </a:prstGeom>
        </p:spPr>
      </p:pic>
      <p:pic>
        <p:nvPicPr>
          <p:cNvPr id="8" name="Picture 7" descr="A diagram of a brain&#10;&#10;Description automatically generated">
            <a:extLst>
              <a:ext uri="{FF2B5EF4-FFF2-40B4-BE49-F238E27FC236}">
                <a16:creationId xmlns:a16="http://schemas.microsoft.com/office/drawing/2014/main" id="{4AB294E2-2605-907B-D38C-310DA6330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700978" y="2238605"/>
            <a:ext cx="3217505" cy="2891885"/>
          </a:xfrm>
          <a:prstGeom prst="rect">
            <a:avLst/>
          </a:prstGeom>
        </p:spPr>
      </p:pic>
      <p:pic>
        <p:nvPicPr>
          <p:cNvPr id="10" name="Picture 9" descr="A close-up of a grid&#10;&#10;Description automatically generated">
            <a:extLst>
              <a:ext uri="{FF2B5EF4-FFF2-40B4-BE49-F238E27FC236}">
                <a16:creationId xmlns:a16="http://schemas.microsoft.com/office/drawing/2014/main" id="{9B328AFD-4980-FE68-B684-661EB7AA2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488895" y="2240550"/>
            <a:ext cx="3614798" cy="288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03B25D-4BB3-FF20-1A28-5812A4DEE09F}"/>
              </a:ext>
            </a:extLst>
          </p:cNvPr>
          <p:cNvSpPr/>
          <p:nvPr/>
        </p:nvSpPr>
        <p:spPr>
          <a:xfrm>
            <a:off x="8481865" y="2067436"/>
            <a:ext cx="3709267" cy="4069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384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7AFB-B4B0-BB1B-4902-D3286FB9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2: Dynamic brain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76753-9D1D-A598-B4E9-07FCD6F2A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02A35-0A13-571D-1866-C3B18C39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90311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7AFB-B4B0-BB1B-4902-D3286FB9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2: Dynamic brain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76753-9D1D-A598-B4E9-07FCD6F2A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02A35-0A13-571D-1866-C3B18C39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90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C62C-0910-795F-B03D-D7D4BA8E4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ea typeface="+mj-lt"/>
                <a:cs typeface="+mj-lt"/>
              </a:rPr>
              <a:t>Dynamic brain networks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517CB-B28C-66E9-FDDD-562CA4629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38064" cy="43699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Examines temporal changes in brain activity from fMRI scans</a:t>
            </a:r>
          </a:p>
          <a:p>
            <a:r>
              <a:rPr lang="en-US"/>
              <a:t>High dimensionality makes data analysis challenging</a:t>
            </a:r>
          </a:p>
          <a:p>
            <a:r>
              <a:rPr lang="en-US"/>
              <a:t>Helps understand dynamic brain processes and evolving interactions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ECC9A-C022-8EE1-5177-E4271BC1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A yellow and blue squares with white text&#10;&#10;Description automatically generated">
            <a:extLst>
              <a:ext uri="{FF2B5EF4-FFF2-40B4-BE49-F238E27FC236}">
                <a16:creationId xmlns:a16="http://schemas.microsoft.com/office/drawing/2014/main" id="{42E6BC0C-6CDF-8DE7-BCFA-535BB01B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906" y="-1394"/>
            <a:ext cx="21717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8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E74BD-5D48-1C13-CB20-2FA8863AA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27965" indent="-227965"/>
            <a:r>
              <a:rPr lang="en-US">
                <a:latin typeface="Proxima Nova Rg"/>
              </a:rPr>
              <a:t>The temporal </a:t>
            </a:r>
            <a:r>
              <a:rPr lang="en-US" err="1">
                <a:latin typeface="Proxima Nova Rg"/>
              </a:rPr>
              <a:t>rs</a:t>
            </a:r>
            <a:r>
              <a:rPr lang="en-US">
                <a:latin typeface="Proxima Nova Rg"/>
              </a:rPr>
              <a:t>-fMRI data were acquired from 316 subjects using 3 temporal sampling rates with different timesteps:</a:t>
            </a:r>
          </a:p>
          <a:p>
            <a:pPr marL="685165" lvl="1" indent="-227965"/>
            <a:r>
              <a:rPr lang="en-US">
                <a:latin typeface="Proxima Nova Rg"/>
              </a:rPr>
              <a:t>645ms: </a:t>
            </a:r>
            <a:r>
              <a:rPr lang="en-US">
                <a:solidFill>
                  <a:srgbClr val="FF0000"/>
                </a:solidFill>
                <a:latin typeface="Proxima Nova Rg"/>
              </a:rPr>
              <a:t>754</a:t>
            </a:r>
            <a:r>
              <a:rPr lang="en-US">
                <a:latin typeface="Proxima Nova Rg"/>
              </a:rPr>
              <a:t> timesteps</a:t>
            </a:r>
          </a:p>
          <a:p>
            <a:pPr marL="685165" lvl="1" indent="-227965"/>
            <a:r>
              <a:rPr lang="en-US">
                <a:latin typeface="Proxima Nova Rg"/>
              </a:rPr>
              <a:t>1400ms: </a:t>
            </a:r>
            <a:r>
              <a:rPr lang="en-US">
                <a:solidFill>
                  <a:srgbClr val="FF0000"/>
                </a:solidFill>
                <a:latin typeface="Proxima Nova Rg"/>
              </a:rPr>
              <a:t>336</a:t>
            </a:r>
            <a:r>
              <a:rPr lang="en-US">
                <a:latin typeface="Proxima Nova Rg"/>
              </a:rPr>
              <a:t> timesteps</a:t>
            </a:r>
          </a:p>
          <a:p>
            <a:pPr marL="685165" lvl="1" indent="-227965"/>
            <a:r>
              <a:rPr lang="en-US">
                <a:latin typeface="Proxima Nova Rg"/>
              </a:rPr>
              <a:t>2500ms: </a:t>
            </a:r>
            <a:r>
              <a:rPr lang="en-US">
                <a:solidFill>
                  <a:srgbClr val="FF0000"/>
                </a:solidFill>
                <a:latin typeface="Proxima Nova Rg"/>
              </a:rPr>
              <a:t>86</a:t>
            </a:r>
            <a:r>
              <a:rPr lang="en-US">
                <a:latin typeface="Proxima Nova Rg"/>
              </a:rPr>
              <a:t> timesteps</a:t>
            </a:r>
            <a:endParaRPr lang="en-US"/>
          </a:p>
          <a:p>
            <a:pPr marL="227965" indent="-227965"/>
            <a:r>
              <a:rPr lang="en-US">
                <a:latin typeface="Proxima Nova Rg"/>
              </a:rPr>
              <a:t>Total adjacency matrices: </a:t>
            </a:r>
            <a:r>
              <a:rPr lang="en-US">
                <a:solidFill>
                  <a:srgbClr val="FF0000"/>
                </a:solidFill>
                <a:latin typeface="Proxima Nova Rg"/>
              </a:rPr>
              <a:t>371,616</a:t>
            </a:r>
            <a:r>
              <a:rPr lang="en-US">
                <a:latin typeface="Proxima Nova Rg"/>
              </a:rPr>
              <a:t> </a:t>
            </a:r>
            <a:br>
              <a:rPr lang="en-US"/>
            </a:br>
            <a:r>
              <a:rPr lang="en-US">
                <a:latin typeface="Proxima Nova Rg"/>
              </a:rPr>
              <a:t>(316 × 86) + (316 × 336) + (316 × 754) with a dimension of 113 × 113</a:t>
            </a:r>
          </a:p>
          <a:p>
            <a:pPr marL="227965" indent="-227965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124650-E1B8-E116-1C5A-E77C7778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Proxima Nova Rg"/>
              </a:rPr>
              <a:t>Experimental data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28F6-065B-B729-DFEF-C64B868CF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5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124650-E1B8-E116-1C5A-E77C7778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64" y="0"/>
            <a:ext cx="9174563" cy="768545"/>
          </a:xfrm>
        </p:spPr>
        <p:txBody>
          <a:bodyPr>
            <a:normAutofit/>
          </a:bodyPr>
          <a:lstStyle/>
          <a:p>
            <a:r>
              <a:rPr lang="en-US" dirty="0">
                <a:latin typeface="Proxima Nova Rg"/>
              </a:rPr>
              <a:t>Apply PH to FCN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28F6-065B-B729-DFEF-C64B868CF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B96F9-B17E-E60F-4B54-010F90C8E84B}"/>
              </a:ext>
            </a:extLst>
          </p:cNvPr>
          <p:cNvSpPr txBox="1"/>
          <p:nvPr/>
        </p:nvSpPr>
        <p:spPr>
          <a:xfrm>
            <a:off x="536364" y="6331927"/>
            <a:ext cx="1123854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400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 FCN and extracted topological feature as 0-dimensional barcodes for subject 32 at different time points for temporal sampling periods 645ms (top), 1400ms (center), and 2500ms (bottom)</a:t>
            </a:r>
            <a:endParaRPr lang="en-US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686FBA4E-6F90-B8C1-A605-CD68161C7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222" y="671686"/>
            <a:ext cx="7528746" cy="56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8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DC04A-5112-B66E-3EA8-7F7F69D14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Topology assisted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779AA-69CF-A881-B0EC-868E31889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54797FC3-DC33-DA47-95F6-F7EB925D69E8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 algn="r">
                <a:spcAft>
                  <a:spcPts val="600"/>
                </a:spcAft>
              </a:pPr>
              <a:t>44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6" name="Content Placeholder 1">
            <a:extLst>
              <a:ext uri="{FF2B5EF4-FFF2-40B4-BE49-F238E27FC236}">
                <a16:creationId xmlns:a16="http://schemas.microsoft.com/office/drawing/2014/main" id="{5FCC435C-44BD-8961-0751-13B9D02443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7606498"/>
              </p:ext>
            </p:extLst>
          </p:nvPr>
        </p:nvGraphicFramePr>
        <p:xfrm>
          <a:off x="838200" y="1447800"/>
          <a:ext cx="10506308" cy="4018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BCFB496F-79AA-C403-DCAA-D99D5498512E}"/>
              </a:ext>
            </a:extLst>
          </p:cNvPr>
          <p:cNvSpPr txBox="1"/>
          <p:nvPr/>
        </p:nvSpPr>
        <p:spPr>
          <a:xfrm>
            <a:off x="1414293" y="5303283"/>
            <a:ext cx="9362378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Hypothesis</a:t>
            </a:r>
            <a:br>
              <a:rPr lang="en-US" sz="3200" b="1" dirty="0">
                <a:solidFill>
                  <a:srgbClr val="444444"/>
                </a:solidFill>
                <a:latin typeface="Calibri"/>
                <a:ea typeface="Calibri"/>
                <a:cs typeface="Calibri"/>
              </a:rPr>
            </a:br>
            <a:r>
              <a:rPr lang="en-US" sz="320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Number of clusters should remain constant </a:t>
            </a:r>
            <a:r>
              <a:rPr lang="en-US" sz="3200" dirty="0">
                <a:solidFill>
                  <a:srgbClr val="444444"/>
                </a:solidFill>
                <a:latin typeface="Calibri"/>
                <a:ea typeface="Calibri"/>
                <a:cs typeface="Calibri"/>
              </a:rPr>
              <a:t>across different sampling rates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613123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3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124650-E1B8-E116-1C5A-E77C7778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64" y="0"/>
            <a:ext cx="9174563" cy="768545"/>
          </a:xfrm>
        </p:spPr>
        <p:txBody>
          <a:bodyPr>
            <a:normAutofit/>
          </a:bodyPr>
          <a:lstStyle/>
          <a:p>
            <a:r>
              <a:rPr lang="en-US">
                <a:latin typeface="Proxima Nova Rg"/>
              </a:rPr>
              <a:t>TDA based Pipeline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28F6-065B-B729-DFEF-C64B868CF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B96F9-B17E-E60F-4B54-010F90C8E84B}"/>
              </a:ext>
            </a:extLst>
          </p:cNvPr>
          <p:cNvSpPr txBox="1"/>
          <p:nvPr/>
        </p:nvSpPr>
        <p:spPr>
          <a:xfrm>
            <a:off x="536364" y="6331927"/>
            <a:ext cx="1123854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400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Topological data analysis pipeline for evaluating the robustness of persistent homology on different sampling periods of temporal </a:t>
            </a:r>
            <a:r>
              <a:rPr lang="en-US" sz="1400" b="0" i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rs</a:t>
            </a:r>
            <a:r>
              <a:rPr lang="en-US" sz="1400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-fMRI data extracted at 3 sampling periods 2500ms (left), 1400ms (</a:t>
            </a:r>
            <a:r>
              <a:rPr lang="en-US" sz="1400">
                <a:highlight>
                  <a:srgbClr val="FFFFFF"/>
                </a:highlight>
                <a:latin typeface="Arial" panose="020B0604020202020204" pitchFamily="34" charset="0"/>
              </a:rPr>
              <a:t>center</a:t>
            </a:r>
            <a:r>
              <a:rPr lang="en-US" sz="1400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 and 645ms (</a:t>
            </a:r>
            <a:r>
              <a:rPr lang="en-US" sz="1400">
                <a:highlight>
                  <a:srgbClr val="FFFFFF"/>
                </a:highlight>
                <a:latin typeface="Arial" panose="020B0604020202020204" pitchFamily="34" charset="0"/>
              </a:rPr>
              <a:t>right</a:t>
            </a:r>
            <a:r>
              <a:rPr lang="en-US" sz="1400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</a:t>
            </a:r>
            <a:endParaRPr lang="en-US"/>
          </a:p>
        </p:txBody>
      </p:sp>
      <p:pic>
        <p:nvPicPr>
          <p:cNvPr id="5" name="Picture 4" descr="A diagram of a cluster&#10;&#10;Description automatically generated">
            <a:extLst>
              <a:ext uri="{FF2B5EF4-FFF2-40B4-BE49-F238E27FC236}">
                <a16:creationId xmlns:a16="http://schemas.microsoft.com/office/drawing/2014/main" id="{ED03C29C-C398-D9F9-7A7D-22EB24AF8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091" y="690277"/>
            <a:ext cx="6775093" cy="564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2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124650-E1B8-E116-1C5A-E77C7778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64" y="0"/>
            <a:ext cx="9174563" cy="768545"/>
          </a:xfrm>
        </p:spPr>
        <p:txBody>
          <a:bodyPr>
            <a:normAutofit/>
          </a:bodyPr>
          <a:lstStyle/>
          <a:p>
            <a:r>
              <a:rPr lang="en-US" err="1">
                <a:latin typeface="Proxima Nova Rg"/>
              </a:rPr>
              <a:t>NonTDA</a:t>
            </a:r>
            <a:r>
              <a:rPr lang="en-US">
                <a:latin typeface="Proxima Nova Rg"/>
              </a:rPr>
              <a:t>-based Pipelines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28F6-065B-B729-DFEF-C64B868CF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B96F9-B17E-E60F-4B54-010F90C8E84B}"/>
              </a:ext>
            </a:extLst>
          </p:cNvPr>
          <p:cNvSpPr txBox="1"/>
          <p:nvPr/>
        </p:nvSpPr>
        <p:spPr>
          <a:xfrm>
            <a:off x="326586" y="3997966"/>
            <a:ext cx="390116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40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Direct time-series clustering pipeline</a:t>
            </a:r>
            <a:endParaRPr lang="en-US"/>
          </a:p>
        </p:txBody>
      </p:sp>
      <p:pic>
        <p:nvPicPr>
          <p:cNvPr id="5" name="Picture 4" descr="A diagram of clustering numbers&#10;&#10;Description automatically generated">
            <a:extLst>
              <a:ext uri="{FF2B5EF4-FFF2-40B4-BE49-F238E27FC236}">
                <a16:creationId xmlns:a16="http://schemas.microsoft.com/office/drawing/2014/main" id="{76B1577E-C2E0-0AB8-87FC-958276B63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8" y="1061526"/>
            <a:ext cx="4320718" cy="2451124"/>
          </a:xfrm>
          <a:prstGeom prst="rect">
            <a:avLst/>
          </a:prstGeom>
        </p:spPr>
      </p:pic>
      <p:pic>
        <p:nvPicPr>
          <p:cNvPr id="8" name="Picture 7" descr="A diagram of a number&#10;&#10;Description automatically generated">
            <a:extLst>
              <a:ext uri="{FF2B5EF4-FFF2-40B4-BE49-F238E27FC236}">
                <a16:creationId xmlns:a16="http://schemas.microsoft.com/office/drawing/2014/main" id="{527A0694-0C8B-0E28-A07C-D09D08256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245" y="1061526"/>
            <a:ext cx="3714651" cy="2593247"/>
          </a:xfrm>
          <a:prstGeom prst="rect">
            <a:avLst/>
          </a:prstGeom>
        </p:spPr>
      </p:pic>
      <p:pic>
        <p:nvPicPr>
          <p:cNvPr id="10" name="Picture 9" descr="A diagram of a number of clusters&#10;&#10;Description automatically generated with medium confidence">
            <a:extLst>
              <a:ext uri="{FF2B5EF4-FFF2-40B4-BE49-F238E27FC236}">
                <a16:creationId xmlns:a16="http://schemas.microsoft.com/office/drawing/2014/main" id="{449F2F98-3524-D80C-1A36-A2AABD804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540" y="1103478"/>
            <a:ext cx="3714652" cy="25932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7AF89E-5A85-1CE6-89E7-9C406E895A79}"/>
              </a:ext>
            </a:extLst>
          </p:cNvPr>
          <p:cNvSpPr txBox="1"/>
          <p:nvPr/>
        </p:nvSpPr>
        <p:spPr>
          <a:xfrm>
            <a:off x="4571245" y="3997966"/>
            <a:ext cx="362139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40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PCA-based dimensionality reduction and clustering pipeline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2C974-B63B-3F5F-2458-C03BB670E169}"/>
              </a:ext>
            </a:extLst>
          </p:cNvPr>
          <p:cNvSpPr txBox="1"/>
          <p:nvPr/>
        </p:nvSpPr>
        <p:spPr>
          <a:xfrm>
            <a:off x="8453793" y="3997966"/>
            <a:ext cx="362139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40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Traditional FCN analysis pipeline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F3BCEF-A22E-8C7F-E263-B5EAE57BA88A}"/>
              </a:ext>
            </a:extLst>
          </p:cNvPr>
          <p:cNvCxnSpPr>
            <a:cxnSpLocks/>
          </p:cNvCxnSpPr>
          <p:nvPr/>
        </p:nvCxnSpPr>
        <p:spPr>
          <a:xfrm>
            <a:off x="4476788" y="768545"/>
            <a:ext cx="0" cy="4068631"/>
          </a:xfrm>
          <a:prstGeom prst="line">
            <a:avLst/>
          </a:prstGeom>
          <a:ln w="38100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5B8660-9F2E-49C2-B580-A10E1A050F24}"/>
              </a:ext>
            </a:extLst>
          </p:cNvPr>
          <p:cNvCxnSpPr>
            <a:cxnSpLocks/>
          </p:cNvCxnSpPr>
          <p:nvPr/>
        </p:nvCxnSpPr>
        <p:spPr>
          <a:xfrm>
            <a:off x="8317144" y="768545"/>
            <a:ext cx="0" cy="4068631"/>
          </a:xfrm>
          <a:prstGeom prst="line">
            <a:avLst/>
          </a:prstGeom>
          <a:ln w="38100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65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124650-E1B8-E116-1C5A-E77C7778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64" y="0"/>
            <a:ext cx="11103948" cy="768545"/>
          </a:xfrm>
        </p:spPr>
        <p:txBody>
          <a:bodyPr>
            <a:normAutofit/>
          </a:bodyPr>
          <a:lstStyle/>
          <a:p>
            <a:r>
              <a:rPr lang="en-US">
                <a:latin typeface="Proxima Nova Rg"/>
              </a:rPr>
              <a:t>Clustering result for a single subject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28F6-065B-B729-DFEF-C64B868CF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B96F9-B17E-E60F-4B54-010F90C8E84B}"/>
              </a:ext>
            </a:extLst>
          </p:cNvPr>
          <p:cNvSpPr txBox="1"/>
          <p:nvPr/>
        </p:nvSpPr>
        <p:spPr>
          <a:xfrm>
            <a:off x="536364" y="6161968"/>
            <a:ext cx="1123854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400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Clustering result for subject 8 across different temporal periods using TDA-based data analysis pipeline (top row). Comparative results for the same subject employing </a:t>
            </a:r>
            <a:r>
              <a:rPr lang="en-US" sz="1400" b="0" i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nonTDA</a:t>
            </a:r>
            <a:r>
              <a:rPr lang="en-US" sz="1400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-based pipelines, PCA-based dimensionality reduction and clustering (middle row), and the traditional FCN analysis pipeline (bottom row).</a:t>
            </a:r>
            <a:endParaRPr lang="en-US"/>
          </a:p>
        </p:txBody>
      </p:sp>
      <p:pic>
        <p:nvPicPr>
          <p:cNvPr id="6" name="Picture 5" descr="A graph of a person with colored lines&#10;&#10;Description automatically generated with medium confidence">
            <a:extLst>
              <a:ext uri="{FF2B5EF4-FFF2-40B4-BE49-F238E27FC236}">
                <a16:creationId xmlns:a16="http://schemas.microsoft.com/office/drawing/2014/main" id="{6C8D8BCF-BCCC-BB22-C9F3-E2CD6E03E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923" y="4219673"/>
            <a:ext cx="4901459" cy="1960583"/>
          </a:xfrm>
          <a:prstGeom prst="rect">
            <a:avLst/>
          </a:prstGeom>
        </p:spPr>
      </p:pic>
      <p:pic>
        <p:nvPicPr>
          <p:cNvPr id="8" name="Picture 7" descr="A graph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C039BB28-8A3C-C819-5E01-5AEA4DA91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923" y="2479625"/>
            <a:ext cx="4901458" cy="1960583"/>
          </a:xfrm>
          <a:prstGeom prst="rect">
            <a:avLst/>
          </a:prstGeom>
        </p:spPr>
      </p:pic>
      <p:pic>
        <p:nvPicPr>
          <p:cNvPr id="10" name="Picture 9" descr="A graph with numbers and dots&#10;&#10;Description automatically generated with medium confidence">
            <a:extLst>
              <a:ext uri="{FF2B5EF4-FFF2-40B4-BE49-F238E27FC236}">
                <a16:creationId xmlns:a16="http://schemas.microsoft.com/office/drawing/2014/main" id="{4DEBCBA6-9D1F-7912-E898-2E3ECD4B2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57" y="696032"/>
            <a:ext cx="4901459" cy="196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2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124650-E1B8-E116-1C5A-E77C7778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64" y="0"/>
            <a:ext cx="10719900" cy="768545"/>
          </a:xfrm>
        </p:spPr>
        <p:txBody>
          <a:bodyPr>
            <a:normAutofit fontScale="90000"/>
          </a:bodyPr>
          <a:lstStyle/>
          <a:p>
            <a:r>
              <a:rPr lang="en-US">
                <a:latin typeface="Proxima Nova Rg"/>
              </a:rPr>
              <a:t>Cohort-wide cluster distance comparison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28F6-065B-B729-DFEF-C64B868CF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B96F9-B17E-E60F-4B54-010F90C8E84B}"/>
              </a:ext>
            </a:extLst>
          </p:cNvPr>
          <p:cNvSpPr txBox="1"/>
          <p:nvPr/>
        </p:nvSpPr>
        <p:spPr>
          <a:xfrm>
            <a:off x="536364" y="6060246"/>
            <a:ext cx="1123854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400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Cohort-wide cluster distance comparison between TDA-based statistical data processing pipeline and </a:t>
            </a:r>
            <a:r>
              <a:rPr lang="en-US" sz="1400" b="0" i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nonTDA</a:t>
            </a:r>
            <a:r>
              <a:rPr lang="en-US" sz="1400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-based pipelines</a:t>
            </a:r>
            <a:endParaRPr lang="en-US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2D287DB-1CB7-2D04-1297-FD1F2B29C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349" y="1134046"/>
            <a:ext cx="8253301" cy="4589908"/>
          </a:xfrm>
          <a:prstGeom prst="rect">
            <a:avLst/>
          </a:prstGeom>
        </p:spPr>
      </p:pic>
      <p:sp>
        <p:nvSpPr>
          <p:cNvPr id="12" name="Rectangle: Top Corners One Rounded and One Snipped 11">
            <a:extLst>
              <a:ext uri="{FF2B5EF4-FFF2-40B4-BE49-F238E27FC236}">
                <a16:creationId xmlns:a16="http://schemas.microsoft.com/office/drawing/2014/main" id="{2F0346D4-AE8D-8243-F7D9-DD9E6E7B1A7C}"/>
              </a:ext>
            </a:extLst>
          </p:cNvPr>
          <p:cNvSpPr/>
          <p:nvPr/>
        </p:nvSpPr>
        <p:spPr>
          <a:xfrm>
            <a:off x="4572000" y="2167128"/>
            <a:ext cx="5404104" cy="1122906"/>
          </a:xfrm>
          <a:prstGeom prst="snip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TDA-based pipeline has more than 59% </a:t>
            </a:r>
          </a:p>
          <a:p>
            <a:pPr algn="ctr"/>
            <a:r>
              <a:rPr lang="en-US"/>
              <a:t>of the total subjects with cluster difference &lt;=1 </a:t>
            </a:r>
          </a:p>
          <a:p>
            <a:pPr algn="ctr"/>
            <a:r>
              <a:rPr lang="en-US"/>
              <a:t>indicating the highly robust cluster patterns </a:t>
            </a:r>
          </a:p>
          <a:p>
            <a:pPr algn="ctr"/>
            <a:r>
              <a:rPr lang="en-US"/>
              <a:t>consistent across cohorts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4BE693-B568-8840-47A4-3BD9D9C940C1}"/>
              </a:ext>
            </a:extLst>
          </p:cNvPr>
          <p:cNvSpPr/>
          <p:nvPr/>
        </p:nvSpPr>
        <p:spPr>
          <a:xfrm>
            <a:off x="2532888" y="1033272"/>
            <a:ext cx="1179576" cy="22567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1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124650-E1B8-E116-1C5A-E77C7778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64" y="0"/>
            <a:ext cx="11103948" cy="768545"/>
          </a:xfrm>
        </p:spPr>
        <p:txBody>
          <a:bodyPr>
            <a:normAutofit/>
          </a:bodyPr>
          <a:lstStyle/>
          <a:p>
            <a:r>
              <a:rPr lang="en-US">
                <a:latin typeface="Proxima Nova Rg"/>
              </a:rPr>
              <a:t>Pairwise cluster distance comparison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228F6-065B-B729-DFEF-C64B868CF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B96F9-B17E-E60F-4B54-010F90C8E84B}"/>
              </a:ext>
            </a:extLst>
          </p:cNvPr>
          <p:cNvSpPr txBox="1"/>
          <p:nvPr/>
        </p:nvSpPr>
        <p:spPr>
          <a:xfrm>
            <a:off x="536364" y="5942512"/>
            <a:ext cx="1123854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Pairwise cluster distance comparison between TDA-based data processing pipeline and </a:t>
            </a:r>
            <a:r>
              <a:rPr lang="en-US" err="1"/>
              <a:t>nonTDA</a:t>
            </a:r>
            <a:r>
              <a:rPr lang="en-US"/>
              <a:t>-based pipelines. Comparison between pairwise temporal sampling rates:</a:t>
            </a:r>
          </a:p>
          <a:p>
            <a:pPr algn="ctr"/>
            <a:r>
              <a:rPr lang="en-US"/>
              <a:t>1400ms and 2500ms (top row), 645ms and 1400ms (middle row), 645ms and 2500ms(bottom row)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8ACBC94-EAC7-92DF-3DA5-DD5780665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244" y="4190903"/>
            <a:ext cx="3154957" cy="1754566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EC25CAB-9B14-7E8C-6E07-43551E755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244" y="2436337"/>
            <a:ext cx="3154957" cy="1754566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53E8977-30BF-0176-64DD-AB97F6FA0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244" y="681771"/>
            <a:ext cx="3154955" cy="1754565"/>
          </a:xfrm>
          <a:prstGeom prst="rect">
            <a:avLst/>
          </a:prstGeom>
        </p:spPr>
      </p:pic>
      <p:sp>
        <p:nvSpPr>
          <p:cNvPr id="14" name="Rectangle: Top Corners One Rounded and One Snipped 13">
            <a:extLst>
              <a:ext uri="{FF2B5EF4-FFF2-40B4-BE49-F238E27FC236}">
                <a16:creationId xmlns:a16="http://schemas.microsoft.com/office/drawing/2014/main" id="{F0720E9C-9E43-2740-6876-51B62104D283}"/>
              </a:ext>
            </a:extLst>
          </p:cNvPr>
          <p:cNvSpPr/>
          <p:nvPr/>
        </p:nvSpPr>
        <p:spPr>
          <a:xfrm>
            <a:off x="7900416" y="1263277"/>
            <a:ext cx="3739896" cy="483731"/>
          </a:xfrm>
          <a:prstGeom prst="snip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78% matching within distance &lt;=2</a:t>
            </a:r>
          </a:p>
        </p:txBody>
      </p:sp>
      <p:sp>
        <p:nvSpPr>
          <p:cNvPr id="15" name="Rectangle: Top Corners One Rounded and One Snipped 14">
            <a:extLst>
              <a:ext uri="{FF2B5EF4-FFF2-40B4-BE49-F238E27FC236}">
                <a16:creationId xmlns:a16="http://schemas.microsoft.com/office/drawing/2014/main" id="{E2421D65-3A12-3339-1593-653767EA5627}"/>
              </a:ext>
            </a:extLst>
          </p:cNvPr>
          <p:cNvSpPr/>
          <p:nvPr/>
        </p:nvSpPr>
        <p:spPr>
          <a:xfrm>
            <a:off x="7900416" y="2955091"/>
            <a:ext cx="3739896" cy="483731"/>
          </a:xfrm>
          <a:prstGeom prst="snip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77% matching within distance &lt;=2</a:t>
            </a:r>
          </a:p>
        </p:txBody>
      </p:sp>
      <p:sp>
        <p:nvSpPr>
          <p:cNvPr id="16" name="Rectangle: Top Corners One Rounded and One Snipped 15">
            <a:extLst>
              <a:ext uri="{FF2B5EF4-FFF2-40B4-BE49-F238E27FC236}">
                <a16:creationId xmlns:a16="http://schemas.microsoft.com/office/drawing/2014/main" id="{647CB175-E067-FB02-94E9-44C196B743EC}"/>
              </a:ext>
            </a:extLst>
          </p:cNvPr>
          <p:cNvSpPr/>
          <p:nvPr/>
        </p:nvSpPr>
        <p:spPr>
          <a:xfrm>
            <a:off x="7900416" y="4706700"/>
            <a:ext cx="3739896" cy="483731"/>
          </a:xfrm>
          <a:prstGeom prst="snip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74% matching within distance &lt;=2</a:t>
            </a:r>
          </a:p>
        </p:txBody>
      </p:sp>
    </p:spTree>
    <p:extLst>
      <p:ext uri="{BB962C8B-B14F-4D97-AF65-F5344CB8AC3E}">
        <p14:creationId xmlns:p14="http://schemas.microsoft.com/office/powerpoint/2010/main" val="361078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46C7-8F08-3483-D32C-3C9FFFFDB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construct brain network?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EB8A8-A3B3-5CE1-8318-59AA9D55D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large machine in a room&#10;&#10;Description automatically generated">
            <a:extLst>
              <a:ext uri="{FF2B5EF4-FFF2-40B4-BE49-F238E27FC236}">
                <a16:creationId xmlns:a16="http://schemas.microsoft.com/office/drawing/2014/main" id="{79F8EB36-686A-B133-5613-1E20D98D3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127" y="2236632"/>
            <a:ext cx="3861109" cy="2895832"/>
          </a:xfrm>
          <a:prstGeom prst="rect">
            <a:avLst/>
          </a:prstGeom>
        </p:spPr>
      </p:pic>
      <p:pic>
        <p:nvPicPr>
          <p:cNvPr id="8" name="Picture 7" descr="A diagram of a brain&#10;&#10;Description automatically generated">
            <a:extLst>
              <a:ext uri="{FF2B5EF4-FFF2-40B4-BE49-F238E27FC236}">
                <a16:creationId xmlns:a16="http://schemas.microsoft.com/office/drawing/2014/main" id="{4AB294E2-2605-907B-D38C-310DA6330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700978" y="2238605"/>
            <a:ext cx="3217505" cy="2891885"/>
          </a:xfrm>
          <a:prstGeom prst="rect">
            <a:avLst/>
          </a:prstGeom>
        </p:spPr>
      </p:pic>
      <p:pic>
        <p:nvPicPr>
          <p:cNvPr id="10" name="Picture 9" descr="A close-up of a grid&#10;&#10;Description automatically generated">
            <a:extLst>
              <a:ext uri="{FF2B5EF4-FFF2-40B4-BE49-F238E27FC236}">
                <a16:creationId xmlns:a16="http://schemas.microsoft.com/office/drawing/2014/main" id="{9B328AFD-4980-FE68-B684-661EB7AA2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488895" y="2240550"/>
            <a:ext cx="3614798" cy="288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001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BBBAE-B53A-5474-ACAA-A79EDF81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CAA25-2C1F-2EFA-C0B3-D342EF935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45EBC-F3D3-53D6-C730-078727D6D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24348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BBBAE-B53A-5474-ACAA-A79EDF81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CAA25-2C1F-2EFA-C0B3-D342EF935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45EBC-F3D3-53D6-C730-078727D6D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243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ontent Placeholder 10">
            <a:extLst>
              <a:ext uri="{FF2B5EF4-FFF2-40B4-BE49-F238E27FC236}">
                <a16:creationId xmlns:a16="http://schemas.microsoft.com/office/drawing/2014/main" id="{5E307BBD-E125-9ABA-AC13-305ED497E6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558073"/>
              </p:ext>
            </p:extLst>
          </p:nvPr>
        </p:nvGraphicFramePr>
        <p:xfrm>
          <a:off x="536361" y="1645670"/>
          <a:ext cx="1111928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B2394D-D046-4F45-8A61-AA2D063A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4797FC3-DC33-DA47-95F6-F7EB925D69E8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75264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B982D7-7A0E-771F-9E68-21498AB03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latin typeface="+mj-lt"/>
              </a:rPr>
              <a:t>Collaboration</a:t>
            </a:r>
          </a:p>
        </p:txBody>
      </p:sp>
      <p:sp>
        <p:nvSpPr>
          <p:cNvPr id="1032" name="Content Placeholder 1031">
            <a:extLst>
              <a:ext uri="{FF2B5EF4-FFF2-40B4-BE49-F238E27FC236}">
                <a16:creationId xmlns:a16="http://schemas.microsoft.com/office/drawing/2014/main" id="{4878006E-5849-422C-14EB-7337DAB47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b="1">
                <a:latin typeface="+mn-lt"/>
              </a:rPr>
              <a:t>Dr. </a:t>
            </a:r>
            <a:r>
              <a:rPr lang="en-US" sz="2000" b="1" err="1">
                <a:latin typeface="+mn-lt"/>
              </a:rPr>
              <a:t>Gopikrishna</a:t>
            </a:r>
            <a:r>
              <a:rPr lang="en-US" sz="2000" b="1">
                <a:latin typeface="+mn-lt"/>
              </a:rPr>
              <a:t> Deshpande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>
                <a:latin typeface="+mn-lt"/>
              </a:rPr>
              <a:t>Professor</a:t>
            </a:r>
            <a:br>
              <a:rPr lang="en-US" sz="2000">
                <a:latin typeface="+mn-lt"/>
              </a:rPr>
            </a:br>
            <a:r>
              <a:rPr lang="en-US" sz="2000">
                <a:latin typeface="+mn-lt"/>
              </a:rPr>
              <a:t>Department of Electrical and Computer Engineering</a:t>
            </a:r>
            <a:br>
              <a:rPr lang="en-US" sz="2000">
                <a:latin typeface="+mn-lt"/>
              </a:rPr>
            </a:br>
            <a:r>
              <a:rPr lang="en-US" sz="2000">
                <a:latin typeface="+mn-lt"/>
              </a:rPr>
              <a:t>Auburn University, AL.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>
                <a:latin typeface="+mn-lt"/>
              </a:rPr>
              <a:t>Affiliated with: </a:t>
            </a:r>
          </a:p>
          <a:p>
            <a:pPr marL="457200" indent="-457200">
              <a:lnSpc>
                <a:spcPct val="90000"/>
              </a:lnSpc>
              <a:buAutoNum type="alphaLcParenBoth"/>
            </a:pPr>
            <a:r>
              <a:rPr lang="en-US" sz="2000">
                <a:latin typeface="+mn-lt"/>
              </a:rPr>
              <a:t>AU MRI Research Center, AL</a:t>
            </a:r>
          </a:p>
          <a:p>
            <a:pPr marL="457200" indent="-457200">
              <a:lnSpc>
                <a:spcPct val="90000"/>
              </a:lnSpc>
              <a:buAutoNum type="alphaLcParenBoth"/>
            </a:pPr>
            <a:r>
              <a:rPr lang="en-US" sz="2000">
                <a:latin typeface="+mn-lt"/>
              </a:rPr>
              <a:t>Department of Psychological Sciences, AU, AL</a:t>
            </a:r>
          </a:p>
          <a:p>
            <a:pPr marL="457200" indent="-457200">
              <a:lnSpc>
                <a:spcPct val="90000"/>
              </a:lnSpc>
              <a:buAutoNum type="alphaLcParenBoth"/>
            </a:pPr>
            <a:r>
              <a:rPr lang="en-US" sz="2000">
                <a:latin typeface="+mn-lt"/>
              </a:rPr>
              <a:t>Alabama Advanced Imaging Consortium, Birmingham, AL</a:t>
            </a:r>
          </a:p>
          <a:p>
            <a:pPr marL="457200" indent="-457200">
              <a:lnSpc>
                <a:spcPct val="90000"/>
              </a:lnSpc>
              <a:buAutoNum type="alphaLcParenBoth"/>
            </a:pPr>
            <a:r>
              <a:rPr lang="en-US" sz="2000">
                <a:latin typeface="+mn-lt"/>
              </a:rPr>
              <a:t>Center for Neuroscience, AU, AL</a:t>
            </a:r>
          </a:p>
          <a:p>
            <a:pPr marL="457200" indent="-457200">
              <a:lnSpc>
                <a:spcPct val="90000"/>
              </a:lnSpc>
              <a:buAutoNum type="alphaLcParenBoth"/>
            </a:pPr>
            <a:r>
              <a:rPr lang="en-US" sz="2000">
                <a:latin typeface="+mn-lt"/>
              </a:rPr>
              <a:t>School of Psychology, Capital Normal University, Beijing, China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35CDEE3-8EDA-1A8F-2267-4530F1C07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" b="7201"/>
          <a:stretch/>
        </p:blipFill>
        <p:spPr bwMode="auto">
          <a:xfrm>
            <a:off x="9112683" y="2219323"/>
            <a:ext cx="2940067" cy="40386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83AC1-09DE-7590-3B79-450610B2F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54797FC3-DC33-DA47-95F6-F7EB925D69E8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52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19943325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83AC1-09DE-7590-3B79-450610B2F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797FC3-DC33-DA47-95F6-F7EB925D69E8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CEF0EA-5D11-F519-A5A5-3E7811972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Kumar, S., Shovon, A. R., &amp; Deshpande, G. (2023). The robustness of persistent homology of brain networks to data acquisition‐related non‐neural variability in resting state fMRI. </a:t>
            </a:r>
            <a:r>
              <a:rPr lang="en-US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Human Brain Mapping</a:t>
            </a:r>
            <a:r>
              <a:rPr lang="en-US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b="0" i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44</a:t>
            </a:r>
            <a:r>
              <a:rPr lang="en-US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(13), 4637-4651.</a:t>
            </a:r>
          </a:p>
          <a:p>
            <a:r>
              <a:rPr lang="en-US" b="0" i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Shovon, A. R., Kumar, S., &amp; Deshpande, G. Topology assisted clustering of temporal fMRI brain networks with use-case in mitigating non-neural multi-site variability. Manuscript in submission.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B982D7-7A0E-771F-9E68-21498AB0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Publications</a:t>
            </a:r>
          </a:p>
        </p:txBody>
      </p:sp>
    </p:spTree>
    <p:extLst>
      <p:ext uri="{BB962C8B-B14F-4D97-AF65-F5344CB8AC3E}">
        <p14:creationId xmlns:p14="http://schemas.microsoft.com/office/powerpoint/2010/main" val="2877695954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6CC1-DFC0-47C6-ACC3-9C70F3DB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5EF739-72EF-AE23-9895-D41439902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0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9D10A-9792-FB2C-CC63-F8A8A52A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43A05-C3AD-8CB6-B4A8-692980CA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E73DBE1B-7871-7BE9-4A96-D39A925C28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8507303"/>
                  </p:ext>
                </p:extLst>
              </p:nvPr>
            </p:nvGraphicFramePr>
            <p:xfrm>
              <a:off x="838200" y="228679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08963FEC-0D20-4FB7-AC48-EAB6D186F366}">
                    <psez:zmPr id="{8EC95D9F-8CBE-4636-9E67-803F324AB2A5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73DBE1B-7871-7BE9-4A96-D39A925C28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200" y="228679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6D7A736F-C1B2-D824-BE92-3DFCA51B7B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5274553"/>
                  </p:ext>
                </p:extLst>
              </p:nvPr>
            </p:nvGraphicFramePr>
            <p:xfrm>
              <a:off x="4343400" y="232791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43D8382-0FD8-414B-A74E-B039D8675DE0}">
                    <psez:zmPr id="{9A245384-12DF-45C6-A91D-D2F5B7BA1D3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D7A736F-C1B2-D824-BE92-3DFCA51B7B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3400" y="232791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4CDB731C-6259-C6E3-B93E-58AB32F2D2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3504622"/>
                  </p:ext>
                </p:extLst>
              </p:nvPr>
            </p:nvGraphicFramePr>
            <p:xfrm>
              <a:off x="7848600" y="232791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52D095D9-86B3-4A5B-8A6C-730BB265C06A}">
                    <psez:zmPr id="{7ECF4973-5933-4770-BC48-9D8A56FC1073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CDB731C-6259-C6E3-B93E-58AB32F2D2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48600" y="232791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125B3E86-8FDD-E083-FD8D-98AFAFF7B0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6890896"/>
                  </p:ext>
                </p:extLst>
              </p:nvPr>
            </p:nvGraphicFramePr>
            <p:xfrm>
              <a:off x="7848600" y="447217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8B21051-D0EB-4777-87CA-9E9B8EEA3ED7}">
                    <psez:zmPr id="{2052B371-A187-46F6-9A51-90AF4CFA2169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125B3E86-8FDD-E083-FD8D-98AFAFF7B0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48600" y="447217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DEF65E14-A8AD-3E25-41D4-37D30E3147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2773541"/>
                  </p:ext>
                </p:extLst>
              </p:nvPr>
            </p:nvGraphicFramePr>
            <p:xfrm>
              <a:off x="4343400" y="447217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C70B39C-1B32-4829-A14C-07EC4AA21B17}">
                    <psez:zmPr id="{751C9D5A-F59F-467C-A3C0-9D9A88E0E3DF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EF65E14-A8AD-3E25-41D4-37D30E3147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43400" y="447217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BB59358D-38E7-7FC2-AD01-29D0E92965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7060323"/>
                  </p:ext>
                </p:extLst>
              </p:nvPr>
            </p:nvGraphicFramePr>
            <p:xfrm>
              <a:off x="838200" y="446246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ED22ACF4-6E5B-46F3-BE5A-B18F8FB119FA}">
                    <psez:zmPr id="{7E488136-FDBE-4E68-89FC-B35EEA697DA3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BB59358D-38E7-7FC2-AD01-29D0E92965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8200" y="446246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852AF8C8-0576-1445-893D-61FF23CFF420}"/>
              </a:ext>
            </a:extLst>
          </p:cNvPr>
          <p:cNvSpPr/>
          <p:nvPr/>
        </p:nvSpPr>
        <p:spPr>
          <a:xfrm>
            <a:off x="7391400" y="3256788"/>
            <a:ext cx="457200" cy="24079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771E741-C694-5471-F748-8D283E75872F}"/>
              </a:ext>
            </a:extLst>
          </p:cNvPr>
          <p:cNvSpPr/>
          <p:nvPr/>
        </p:nvSpPr>
        <p:spPr>
          <a:xfrm>
            <a:off x="3886200" y="3256788"/>
            <a:ext cx="457200" cy="24079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F4DD32E-D0B6-A46E-6ED7-B792C6F30F4F}"/>
              </a:ext>
            </a:extLst>
          </p:cNvPr>
          <p:cNvSpPr/>
          <p:nvPr/>
        </p:nvSpPr>
        <p:spPr>
          <a:xfrm rot="5400000">
            <a:off x="9162573" y="4132041"/>
            <a:ext cx="420053" cy="24079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4303E14-3409-F642-76DE-E8214CAB0CB8}"/>
              </a:ext>
            </a:extLst>
          </p:cNvPr>
          <p:cNvSpPr/>
          <p:nvPr/>
        </p:nvSpPr>
        <p:spPr>
          <a:xfrm rot="10800000">
            <a:off x="7391400" y="5367718"/>
            <a:ext cx="457200" cy="24079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480B062-AF19-C692-7DD4-191E7FEC70A0}"/>
              </a:ext>
            </a:extLst>
          </p:cNvPr>
          <p:cNvSpPr/>
          <p:nvPr/>
        </p:nvSpPr>
        <p:spPr>
          <a:xfrm rot="10800000">
            <a:off x="3886200" y="5367718"/>
            <a:ext cx="457200" cy="24079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21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D29C-E3F4-1C80-7D71-1A0F9899E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1D128-9173-5FA9-08C0-108278A11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38D39-0039-E82A-04FD-CB1727C1F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152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D29C-E3F4-1C80-7D71-1A0F9899E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1D128-9173-5FA9-08C0-108278A11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38D39-0039-E82A-04FD-CB1727C1F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15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0B804-509E-2B04-13BE-0E9B325B3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74CA2-FB51-E015-AB59-39EFAEDB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227"/>
            <a:ext cx="12192000" cy="40535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870F36-68B7-CD2B-5D01-E102582C3D22}"/>
              </a:ext>
            </a:extLst>
          </p:cNvPr>
          <p:cNvSpPr/>
          <p:nvPr/>
        </p:nvSpPr>
        <p:spPr>
          <a:xfrm>
            <a:off x="-2354" y="3535679"/>
            <a:ext cx="12193486" cy="2600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Multi-site </a:t>
            </a:r>
            <a:r>
              <a:rPr lang="en-US" sz="2800" dirty="0" err="1">
                <a:solidFill>
                  <a:srgbClr val="000000"/>
                </a:solidFill>
                <a:ea typeface="+mn-lt"/>
                <a:cs typeface="+mn-lt"/>
              </a:rPr>
              <a:t>rs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-fMRI studies allow gathering 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n-US" sz="2800" dirty="0">
                <a:solidFill>
                  <a:srgbClr val="FF0000"/>
                </a:solidFill>
                <a:ea typeface="+mn-lt"/>
                <a:cs typeface="+mn-lt"/>
              </a:rPr>
              <a:t>larger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sample sizes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C5C2A-E0BE-1F71-3B91-2B28ACD8C162}"/>
              </a:ext>
            </a:extLst>
          </p:cNvPr>
          <p:cNvSpPr txBox="1"/>
          <p:nvPr/>
        </p:nvSpPr>
        <p:spPr>
          <a:xfrm>
            <a:off x="630610" y="6395149"/>
            <a:ext cx="1083899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B. B. Biswal, M. Mennes, X.-N. Zuo, S. Gohel, C. Kelly, S. M. Smith, C. F. Beckmann, J. S. Adelstein, R. L. Buckner, S. </a:t>
            </a:r>
            <a:r>
              <a:rPr lang="en-US" sz="800" err="1">
                <a:latin typeface="Calibri"/>
                <a:cs typeface="Calibri"/>
              </a:rPr>
              <a:t>Colcombe</a:t>
            </a:r>
            <a:r>
              <a:rPr lang="en-US" sz="800">
                <a:latin typeface="Calibri"/>
                <a:cs typeface="Calibri"/>
              </a:rPr>
              <a:t> et al., “Toward discovery science of human brain function,” Proceedings of the national academy of sciences, vol. 107, no. 10, pp. 4734–4739, 2010.</a:t>
            </a:r>
            <a:endParaRPr lang="en-US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142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0B804-509E-2B04-13BE-0E9B325B3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568B4-7B66-4E7E-A424-EB0B755B3F21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74CA2-FB51-E015-AB59-39EFAEDB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227"/>
            <a:ext cx="12192000" cy="40535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870F36-68B7-CD2B-5D01-E102582C3D22}"/>
              </a:ext>
            </a:extLst>
          </p:cNvPr>
          <p:cNvSpPr/>
          <p:nvPr/>
        </p:nvSpPr>
        <p:spPr>
          <a:xfrm>
            <a:off x="-2354" y="3535679"/>
            <a:ext cx="12193486" cy="2600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But different </a:t>
            </a:r>
            <a:r>
              <a:rPr lang="en-US" sz="2800" b="1">
                <a:solidFill>
                  <a:srgbClr val="000000"/>
                </a:solidFill>
                <a:ea typeface="+mn-lt"/>
                <a:cs typeface="+mn-lt"/>
              </a:rPr>
              <a:t>scanners </a:t>
            </a:r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and </a:t>
            </a:r>
            <a:r>
              <a:rPr lang="en-US" sz="2800" b="1">
                <a:solidFill>
                  <a:srgbClr val="000000"/>
                </a:solidFill>
                <a:ea typeface="+mn-lt"/>
                <a:cs typeface="+mn-lt"/>
              </a:rPr>
              <a:t>sampling periods</a:t>
            </a:r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 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 algn="ctr"/>
            <a:r>
              <a:rPr lang="en-US" sz="2800">
                <a:solidFill>
                  <a:srgbClr val="FF0000"/>
                </a:solidFill>
                <a:ea typeface="+mn-lt"/>
                <a:cs typeface="+mn-lt"/>
              </a:rPr>
              <a:t>negates </a:t>
            </a:r>
            <a:r>
              <a:rPr lang="en-US" sz="2800">
                <a:solidFill>
                  <a:srgbClr val="000000"/>
                </a:solidFill>
                <a:ea typeface="+mn-lt"/>
                <a:cs typeface="+mn-lt"/>
              </a:rPr>
              <a:t>the advantages of larger sample sizes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3B89B-FCA3-6DC2-61AD-897198F08996}"/>
              </a:ext>
            </a:extLst>
          </p:cNvPr>
          <p:cNvSpPr txBox="1"/>
          <p:nvPr/>
        </p:nvSpPr>
        <p:spPr>
          <a:xfrm>
            <a:off x="630610" y="6395149"/>
            <a:ext cx="1083899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endParaRPr lang="en-US" sz="80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C. Dansereau, Y. </a:t>
            </a:r>
            <a:r>
              <a:rPr lang="en-US" sz="800" err="1">
                <a:latin typeface="Calibri"/>
                <a:cs typeface="Calibri"/>
              </a:rPr>
              <a:t>Benhajali</a:t>
            </a:r>
            <a:r>
              <a:rPr lang="en-US" sz="800">
                <a:latin typeface="Calibri"/>
                <a:cs typeface="Calibri"/>
              </a:rPr>
              <a:t>, C. </a:t>
            </a:r>
            <a:r>
              <a:rPr lang="en-US" sz="800" err="1">
                <a:latin typeface="Calibri"/>
                <a:cs typeface="Calibri"/>
              </a:rPr>
              <a:t>Risterucci</a:t>
            </a:r>
            <a:r>
              <a:rPr lang="en-US" sz="800">
                <a:latin typeface="Calibri"/>
                <a:cs typeface="Calibri"/>
              </a:rPr>
              <a:t>, E. M. Pich, P. Orban, D. Arnold, and P. Bellec, “Statistical power and prediction accuracy in multisite resting-state </a:t>
            </a:r>
            <a:r>
              <a:rPr lang="en-US" sz="800" err="1">
                <a:latin typeface="Calibri"/>
                <a:cs typeface="Calibri"/>
              </a:rPr>
              <a:t>fmri</a:t>
            </a:r>
            <a:r>
              <a:rPr lang="en-US" sz="800">
                <a:latin typeface="Calibri"/>
                <a:cs typeface="Calibri"/>
              </a:rPr>
              <a:t> connectivity,” Neuroimage, vol. 149, pp. 220–232, 2017.</a:t>
            </a:r>
            <a:endParaRPr lang="en-US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720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2687</Words>
  <Application>Microsoft Office PowerPoint</Application>
  <PresentationFormat>Widescreen</PresentationFormat>
  <Paragraphs>257</Paragraphs>
  <Slides>54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Aptos</vt:lpstr>
      <vt:lpstr>Aptos Display</vt:lpstr>
      <vt:lpstr>Arial</vt:lpstr>
      <vt:lpstr>Calibri</vt:lpstr>
      <vt:lpstr>Proxima Nova Bl</vt:lpstr>
      <vt:lpstr>Proxima Nova Rg</vt:lpstr>
      <vt:lpstr>Office Theme</vt:lpstr>
      <vt:lpstr>Characterizing Brain Networks Across Scanners with Topological Data Analysis (TDA)</vt:lpstr>
      <vt:lpstr>What is a brain network?</vt:lpstr>
      <vt:lpstr>How to construct brain network?</vt:lpstr>
      <vt:lpstr>How to construct brain network?</vt:lpstr>
      <vt:lpstr>How to construct brain network?</vt:lpstr>
      <vt:lpstr>Roadmap</vt:lpstr>
      <vt:lpstr>Background</vt:lpstr>
      <vt:lpstr>PowerPoint Presentation</vt:lpstr>
      <vt:lpstr>PowerPoint Presentation</vt:lpstr>
      <vt:lpstr>PowerPoint Presentation</vt:lpstr>
      <vt:lpstr>Topological Data Analysis</vt:lpstr>
      <vt:lpstr>Graph Analytics</vt:lpstr>
      <vt:lpstr>Graph Analytics</vt:lpstr>
      <vt:lpstr>Graph Analytics</vt:lpstr>
      <vt:lpstr>Graph Analytics</vt:lpstr>
      <vt:lpstr>Topological Data Analysis (TDA)</vt:lpstr>
      <vt:lpstr>Persistent Homology (PH)</vt:lpstr>
      <vt:lpstr>Barcodes and Persistent Diagram</vt:lpstr>
      <vt:lpstr>Computing Persistent Homology (Point Cloud)</vt:lpstr>
      <vt:lpstr>Computing Persistent Homology (Point Cloud)</vt:lpstr>
      <vt:lpstr>Computing Persistent Homology (Point Cloud)</vt:lpstr>
      <vt:lpstr>Computing Persistent Homology (Point Cloud)</vt:lpstr>
      <vt:lpstr>Computing Persistent Homology (Point Cloud)</vt:lpstr>
      <vt:lpstr>Computing Persistent Homology (Point Cloud)</vt:lpstr>
      <vt:lpstr>Wasserstein distance (WD)</vt:lpstr>
      <vt:lpstr>Research tracks</vt:lpstr>
      <vt:lpstr>PH for High-Dimensional Data Analysis</vt:lpstr>
      <vt:lpstr>Case 1: Static brain networks</vt:lpstr>
      <vt:lpstr>Experimental data</vt:lpstr>
      <vt:lpstr>Apply PH to FCN</vt:lpstr>
      <vt:lpstr>Statistical analysis on PDs</vt:lpstr>
      <vt:lpstr>Across Cohort Study</vt:lpstr>
      <vt:lpstr>Across Cohort Study</vt:lpstr>
      <vt:lpstr>Across Cohort Study</vt:lpstr>
      <vt:lpstr>Across Cohort Study Results</vt:lpstr>
      <vt:lpstr>Within Cohort Study</vt:lpstr>
      <vt:lpstr>Within Cohort Study</vt:lpstr>
      <vt:lpstr>Within Cohort Study</vt:lpstr>
      <vt:lpstr>Within Cohort Study Results</vt:lpstr>
      <vt:lpstr>Case 2: Dynamic brain networks</vt:lpstr>
      <vt:lpstr>Dynamic brain networks</vt:lpstr>
      <vt:lpstr>Experimental data</vt:lpstr>
      <vt:lpstr>Apply PH to FCN</vt:lpstr>
      <vt:lpstr>Topology assisted clustering</vt:lpstr>
      <vt:lpstr>TDA based Pipeline</vt:lpstr>
      <vt:lpstr>NonTDA-based Pipelines</vt:lpstr>
      <vt:lpstr>Clustering result for a single subject</vt:lpstr>
      <vt:lpstr>Cohort-wide cluster distance comparison</vt:lpstr>
      <vt:lpstr>Pairwise cluster distance comparison</vt:lpstr>
      <vt:lpstr>Conclusion</vt:lpstr>
      <vt:lpstr>Conclusion</vt:lpstr>
      <vt:lpstr>Collaboration</vt:lpstr>
      <vt:lpstr>Publications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Characterizing Brain Networks Across Scanners with Topological Data Analysis (TDA)</dc:title>
  <dc:creator>Shovon, Ahmedur Rahman</dc:creator>
  <cp:lastModifiedBy>Shovon, Ahmedur Rahman</cp:lastModifiedBy>
  <cp:revision>206</cp:revision>
  <dcterms:created xsi:type="dcterms:W3CDTF">2024-04-17T12:52:02Z</dcterms:created>
  <dcterms:modified xsi:type="dcterms:W3CDTF">2024-09-06T18:42:51Z</dcterms:modified>
</cp:coreProperties>
</file>